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31"/>
  </p:notesMasterIdLst>
  <p:sldIdLst>
    <p:sldId id="256" r:id="rId5"/>
    <p:sldId id="290" r:id="rId6"/>
    <p:sldId id="264" r:id="rId7"/>
    <p:sldId id="300" r:id="rId8"/>
    <p:sldId id="263" r:id="rId9"/>
    <p:sldId id="287" r:id="rId10"/>
    <p:sldId id="297" r:id="rId11"/>
    <p:sldId id="285" r:id="rId12"/>
    <p:sldId id="302" r:id="rId13"/>
    <p:sldId id="298" r:id="rId14"/>
    <p:sldId id="293" r:id="rId15"/>
    <p:sldId id="281" r:id="rId16"/>
    <p:sldId id="296" r:id="rId17"/>
    <p:sldId id="267" r:id="rId18"/>
    <p:sldId id="261" r:id="rId19"/>
    <p:sldId id="284" r:id="rId20"/>
    <p:sldId id="265" r:id="rId21"/>
    <p:sldId id="292" r:id="rId22"/>
    <p:sldId id="283" r:id="rId23"/>
    <p:sldId id="258" r:id="rId24"/>
    <p:sldId id="273" r:id="rId25"/>
    <p:sldId id="301" r:id="rId26"/>
    <p:sldId id="270" r:id="rId27"/>
    <p:sldId id="272" r:id="rId28"/>
    <p:sldId id="266" r:id="rId29"/>
    <p:sldId id="282" r:id="rId30"/>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ulia D. Boddie" initials="GDB" lastIdx="1" clrIdx="0">
    <p:extLst>
      <p:ext uri="{19B8F6BF-5375-455C-9EA6-DF929625EA0E}">
        <p15:presenceInfo xmlns:p15="http://schemas.microsoft.com/office/powerpoint/2012/main" userId="S::BoddieGD@pwcs.edu::e7fffbbe-c5c8-4571-b43e-c5357a4bbe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93D3D-1AA2-4A33-AA92-540D14F1770A}" v="18" dt="2020-08-20T20:16:58.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415BE8-F8C2-4132-A2D1-750243E726CB}"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C0E29FAE-FB36-419C-BC80-9DA23A134BBD}">
      <dgm:prSet/>
      <dgm:spPr/>
      <dgm:t>
        <a:bodyPr/>
        <a:lstStyle/>
        <a:p>
          <a:r>
            <a:rPr lang="en-US" dirty="0"/>
            <a:t>Ask</a:t>
          </a:r>
        </a:p>
      </dgm:t>
    </dgm:pt>
    <dgm:pt modelId="{5576BECA-D625-465D-BB5D-995E7CFF6E75}" type="parTrans" cxnId="{ADB08F3C-32A5-44F0-AA03-CD3676E03306}">
      <dgm:prSet/>
      <dgm:spPr/>
      <dgm:t>
        <a:bodyPr/>
        <a:lstStyle/>
        <a:p>
          <a:endParaRPr lang="en-US"/>
        </a:p>
      </dgm:t>
    </dgm:pt>
    <dgm:pt modelId="{3CE9755C-79D2-47F9-99FD-F2FDC1F785B4}" type="sibTrans" cxnId="{ADB08F3C-32A5-44F0-AA03-CD3676E03306}">
      <dgm:prSet/>
      <dgm:spPr/>
      <dgm:t>
        <a:bodyPr/>
        <a:lstStyle/>
        <a:p>
          <a:endParaRPr lang="en-US"/>
        </a:p>
      </dgm:t>
    </dgm:pt>
    <dgm:pt modelId="{82BA40D1-E937-4A63-8DFF-D2756DBCC5C4}">
      <dgm:prSet/>
      <dgm:spPr/>
      <dgm:t>
        <a:bodyPr/>
        <a:lstStyle/>
        <a:p>
          <a:r>
            <a:rPr lang="en-US" dirty="0"/>
            <a:t>Ask insightful and helpful questions - encourage your student to think broadly</a:t>
          </a:r>
        </a:p>
      </dgm:t>
    </dgm:pt>
    <dgm:pt modelId="{02ECAE2B-419A-4EAD-AFCB-DEA71C95F6F9}" type="parTrans" cxnId="{31F53AB9-185D-4505-836F-576AD810C32A}">
      <dgm:prSet/>
      <dgm:spPr/>
      <dgm:t>
        <a:bodyPr/>
        <a:lstStyle/>
        <a:p>
          <a:endParaRPr lang="en-US"/>
        </a:p>
      </dgm:t>
    </dgm:pt>
    <dgm:pt modelId="{DD122258-A811-4C02-9C9F-1FAEDBD44E7B}" type="sibTrans" cxnId="{31F53AB9-185D-4505-836F-576AD810C32A}">
      <dgm:prSet/>
      <dgm:spPr/>
      <dgm:t>
        <a:bodyPr/>
        <a:lstStyle/>
        <a:p>
          <a:endParaRPr lang="en-US"/>
        </a:p>
      </dgm:t>
    </dgm:pt>
    <dgm:pt modelId="{83D10E30-F044-4FDA-A5BE-FB9C02D043F6}">
      <dgm:prSet/>
      <dgm:spPr/>
      <dgm:t>
        <a:bodyPr/>
        <a:lstStyle/>
        <a:p>
          <a:r>
            <a:rPr lang="en-US" dirty="0"/>
            <a:t>Assist</a:t>
          </a:r>
        </a:p>
      </dgm:t>
    </dgm:pt>
    <dgm:pt modelId="{016C94A1-4AC5-431E-B393-F00CDD0E3C37}" type="parTrans" cxnId="{71B195B8-16C0-4559-A8F9-470D16DD28F1}">
      <dgm:prSet/>
      <dgm:spPr/>
      <dgm:t>
        <a:bodyPr/>
        <a:lstStyle/>
        <a:p>
          <a:endParaRPr lang="en-US"/>
        </a:p>
      </dgm:t>
    </dgm:pt>
    <dgm:pt modelId="{3A3235E7-D68D-4B77-A1D6-E4245CDEF6B6}" type="sibTrans" cxnId="{71B195B8-16C0-4559-A8F9-470D16DD28F1}">
      <dgm:prSet/>
      <dgm:spPr/>
      <dgm:t>
        <a:bodyPr/>
        <a:lstStyle/>
        <a:p>
          <a:endParaRPr lang="en-US"/>
        </a:p>
      </dgm:t>
    </dgm:pt>
    <dgm:pt modelId="{07FCDE1F-A25A-42A3-9C03-34BD33FD1F3A}">
      <dgm:prSet/>
      <dgm:spPr/>
      <dgm:t>
        <a:bodyPr/>
        <a:lstStyle/>
        <a:p>
          <a:r>
            <a:rPr lang="en-US" dirty="0"/>
            <a:t>Assist with research of schools, deadlines, and scholarships</a:t>
          </a:r>
        </a:p>
      </dgm:t>
    </dgm:pt>
    <dgm:pt modelId="{77617132-B90A-4C82-8CD5-3346DE5DA2C1}" type="parTrans" cxnId="{7B344977-BD69-4FD9-A3F0-E91B794B9D41}">
      <dgm:prSet/>
      <dgm:spPr/>
      <dgm:t>
        <a:bodyPr/>
        <a:lstStyle/>
        <a:p>
          <a:endParaRPr lang="en-US"/>
        </a:p>
      </dgm:t>
    </dgm:pt>
    <dgm:pt modelId="{16490AA0-68D2-43F8-BF0A-C389B8227462}" type="sibTrans" cxnId="{7B344977-BD69-4FD9-A3F0-E91B794B9D41}">
      <dgm:prSet/>
      <dgm:spPr/>
      <dgm:t>
        <a:bodyPr/>
        <a:lstStyle/>
        <a:p>
          <a:endParaRPr lang="en-US"/>
        </a:p>
      </dgm:t>
    </dgm:pt>
    <dgm:pt modelId="{8230684C-3C10-4F1B-B19C-907DFE094FD9}">
      <dgm:prSet/>
      <dgm:spPr/>
      <dgm:t>
        <a:bodyPr/>
        <a:lstStyle/>
        <a:p>
          <a:r>
            <a:rPr lang="en-US" dirty="0"/>
            <a:t>Encourage</a:t>
          </a:r>
        </a:p>
      </dgm:t>
    </dgm:pt>
    <dgm:pt modelId="{7AE78AC5-539A-47E2-B4B5-2999FF646AA7}" type="parTrans" cxnId="{A9CE0B50-D55B-4CF3-8230-5FB06526E6D9}">
      <dgm:prSet/>
      <dgm:spPr/>
      <dgm:t>
        <a:bodyPr/>
        <a:lstStyle/>
        <a:p>
          <a:endParaRPr lang="en-US"/>
        </a:p>
      </dgm:t>
    </dgm:pt>
    <dgm:pt modelId="{F5543328-266D-49E5-A041-9EBBF2F39BFD}" type="sibTrans" cxnId="{A9CE0B50-D55B-4CF3-8230-5FB06526E6D9}">
      <dgm:prSet/>
      <dgm:spPr/>
      <dgm:t>
        <a:bodyPr/>
        <a:lstStyle/>
        <a:p>
          <a:endParaRPr lang="en-US"/>
        </a:p>
      </dgm:t>
    </dgm:pt>
    <dgm:pt modelId="{67CE2F89-FC91-4450-A62D-ACD9A9633B02}">
      <dgm:prSet/>
      <dgm:spPr/>
      <dgm:t>
        <a:bodyPr/>
        <a:lstStyle/>
        <a:p>
          <a:r>
            <a:rPr lang="en-US" dirty="0"/>
            <a:t>Encourage the necessary hard work required to prepare and pursue goals</a:t>
          </a:r>
        </a:p>
      </dgm:t>
    </dgm:pt>
    <dgm:pt modelId="{4F7C2ADC-C4D5-43AB-BA56-2335F1CC7D19}" type="parTrans" cxnId="{5A8926D8-A1CA-400B-BF1D-EBBC49CE85A0}">
      <dgm:prSet/>
      <dgm:spPr/>
      <dgm:t>
        <a:bodyPr/>
        <a:lstStyle/>
        <a:p>
          <a:endParaRPr lang="en-US"/>
        </a:p>
      </dgm:t>
    </dgm:pt>
    <dgm:pt modelId="{CDA57442-D955-4BFB-9A9C-7733772A9F6D}" type="sibTrans" cxnId="{5A8926D8-A1CA-400B-BF1D-EBBC49CE85A0}">
      <dgm:prSet/>
      <dgm:spPr/>
      <dgm:t>
        <a:bodyPr/>
        <a:lstStyle/>
        <a:p>
          <a:endParaRPr lang="en-US"/>
        </a:p>
      </dgm:t>
    </dgm:pt>
    <dgm:pt modelId="{35239254-216E-4714-A7E4-F6A3EFECFBA8}">
      <dgm:prSet/>
      <dgm:spPr/>
      <dgm:t>
        <a:bodyPr/>
        <a:lstStyle/>
        <a:p>
          <a:r>
            <a:rPr lang="en-US" dirty="0"/>
            <a:t>Help</a:t>
          </a:r>
        </a:p>
      </dgm:t>
    </dgm:pt>
    <dgm:pt modelId="{20ABED62-ADCE-4CA9-9043-151E457620B5}" type="parTrans" cxnId="{91D33847-698D-49C7-90DE-73EBFD94B409}">
      <dgm:prSet/>
      <dgm:spPr/>
      <dgm:t>
        <a:bodyPr/>
        <a:lstStyle/>
        <a:p>
          <a:endParaRPr lang="en-US"/>
        </a:p>
      </dgm:t>
    </dgm:pt>
    <dgm:pt modelId="{5181FC42-FDD8-4FE5-A9E9-7AADCE3C8853}" type="sibTrans" cxnId="{91D33847-698D-49C7-90DE-73EBFD94B409}">
      <dgm:prSet/>
      <dgm:spPr/>
      <dgm:t>
        <a:bodyPr/>
        <a:lstStyle/>
        <a:p>
          <a:endParaRPr lang="en-US"/>
        </a:p>
      </dgm:t>
    </dgm:pt>
    <dgm:pt modelId="{5B4BC22E-80AB-408C-BC69-4CD35ABFBD56}">
      <dgm:prSet/>
      <dgm:spPr/>
      <dgm:t>
        <a:bodyPr/>
        <a:lstStyle/>
        <a:p>
          <a:r>
            <a:rPr lang="en-US" dirty="0"/>
            <a:t>Help create and monitor a calendar of deadlines</a:t>
          </a:r>
        </a:p>
      </dgm:t>
    </dgm:pt>
    <dgm:pt modelId="{9955B6E5-6AAD-47AF-A093-8999C2125058}" type="parTrans" cxnId="{0DA5BE83-A27E-47D5-954A-B10CDCA25322}">
      <dgm:prSet/>
      <dgm:spPr/>
      <dgm:t>
        <a:bodyPr/>
        <a:lstStyle/>
        <a:p>
          <a:endParaRPr lang="en-US"/>
        </a:p>
      </dgm:t>
    </dgm:pt>
    <dgm:pt modelId="{EC396C0C-84F6-47FF-8DEE-F268C041D779}" type="sibTrans" cxnId="{0DA5BE83-A27E-47D5-954A-B10CDCA25322}">
      <dgm:prSet/>
      <dgm:spPr/>
      <dgm:t>
        <a:bodyPr/>
        <a:lstStyle/>
        <a:p>
          <a:endParaRPr lang="en-US"/>
        </a:p>
      </dgm:t>
    </dgm:pt>
    <dgm:pt modelId="{04101726-E7AC-48B4-A89B-0B5D7F0A9D78}">
      <dgm:prSet/>
      <dgm:spPr/>
      <dgm:t>
        <a:bodyPr/>
        <a:lstStyle/>
        <a:p>
          <a:r>
            <a:rPr lang="en-US" dirty="0"/>
            <a:t>Provide</a:t>
          </a:r>
        </a:p>
      </dgm:t>
    </dgm:pt>
    <dgm:pt modelId="{AA94C4A2-73B5-40CD-909D-0E79ADA72BAF}" type="parTrans" cxnId="{AAACF4A8-F28E-42A4-87EA-26F8283C5C63}">
      <dgm:prSet/>
      <dgm:spPr/>
      <dgm:t>
        <a:bodyPr/>
        <a:lstStyle/>
        <a:p>
          <a:endParaRPr lang="en-US"/>
        </a:p>
      </dgm:t>
    </dgm:pt>
    <dgm:pt modelId="{8677F796-F37A-48C3-854B-BFC489C4BEFD}" type="sibTrans" cxnId="{AAACF4A8-F28E-42A4-87EA-26F8283C5C63}">
      <dgm:prSet/>
      <dgm:spPr/>
      <dgm:t>
        <a:bodyPr/>
        <a:lstStyle/>
        <a:p>
          <a:endParaRPr lang="en-US"/>
        </a:p>
      </dgm:t>
    </dgm:pt>
    <dgm:pt modelId="{5521927E-BBEC-43B0-99DA-6215C42CC7A0}">
      <dgm:prSet/>
      <dgm:spPr/>
      <dgm:t>
        <a:bodyPr/>
        <a:lstStyle/>
        <a:p>
          <a:r>
            <a:rPr lang="en-US" dirty="0"/>
            <a:t>Provide emotional support and encourage balance</a:t>
          </a:r>
        </a:p>
      </dgm:t>
    </dgm:pt>
    <dgm:pt modelId="{3EA5A6B9-4D45-438D-950B-3C8BA05785C1}" type="parTrans" cxnId="{34A18550-EBFF-4DF0-9D62-AE7A29BA4108}">
      <dgm:prSet/>
      <dgm:spPr/>
      <dgm:t>
        <a:bodyPr/>
        <a:lstStyle/>
        <a:p>
          <a:endParaRPr lang="en-US"/>
        </a:p>
      </dgm:t>
    </dgm:pt>
    <dgm:pt modelId="{AD6C35C2-9197-4301-B2E7-F3305F3CE6F9}" type="sibTrans" cxnId="{34A18550-EBFF-4DF0-9D62-AE7A29BA4108}">
      <dgm:prSet/>
      <dgm:spPr/>
      <dgm:t>
        <a:bodyPr/>
        <a:lstStyle/>
        <a:p>
          <a:endParaRPr lang="en-US"/>
        </a:p>
      </dgm:t>
    </dgm:pt>
    <dgm:pt modelId="{0AB38B2A-DD68-4D36-8646-0778B87AAFF9}">
      <dgm:prSet/>
      <dgm:spPr/>
      <dgm:t>
        <a:bodyPr/>
        <a:lstStyle/>
        <a:p>
          <a:r>
            <a:rPr lang="en-US" dirty="0"/>
            <a:t>Plan</a:t>
          </a:r>
        </a:p>
      </dgm:t>
    </dgm:pt>
    <dgm:pt modelId="{86C11F81-5098-48EC-B500-EFA65AD9F0E6}" type="parTrans" cxnId="{48D60E6C-C262-4AC2-A44E-FA58F246206E}">
      <dgm:prSet/>
      <dgm:spPr/>
      <dgm:t>
        <a:bodyPr/>
        <a:lstStyle/>
        <a:p>
          <a:endParaRPr lang="en-US"/>
        </a:p>
      </dgm:t>
    </dgm:pt>
    <dgm:pt modelId="{792C7FCE-E9A7-499B-B8A4-79B0BF0122B0}" type="sibTrans" cxnId="{48D60E6C-C262-4AC2-A44E-FA58F246206E}">
      <dgm:prSet/>
      <dgm:spPr/>
      <dgm:t>
        <a:bodyPr/>
        <a:lstStyle/>
        <a:p>
          <a:endParaRPr lang="en-US"/>
        </a:p>
      </dgm:t>
    </dgm:pt>
    <dgm:pt modelId="{B3B05544-F596-4450-A24F-216B1CEA7264}">
      <dgm:prSet/>
      <dgm:spPr/>
      <dgm:t>
        <a:bodyPr/>
        <a:lstStyle/>
        <a:p>
          <a:r>
            <a:rPr lang="en-US" dirty="0"/>
            <a:t>Plan college visits</a:t>
          </a:r>
        </a:p>
      </dgm:t>
    </dgm:pt>
    <dgm:pt modelId="{5D56A186-325E-4E4F-B10D-1199092BB0A5}" type="parTrans" cxnId="{DFE52211-DE6C-4594-9489-4EAA9C1EB3C4}">
      <dgm:prSet/>
      <dgm:spPr/>
      <dgm:t>
        <a:bodyPr/>
        <a:lstStyle/>
        <a:p>
          <a:endParaRPr lang="en-US"/>
        </a:p>
      </dgm:t>
    </dgm:pt>
    <dgm:pt modelId="{CFBB73E4-BCEC-4625-8B10-95E18B1F375D}" type="sibTrans" cxnId="{DFE52211-DE6C-4594-9489-4EAA9C1EB3C4}">
      <dgm:prSet/>
      <dgm:spPr/>
      <dgm:t>
        <a:bodyPr/>
        <a:lstStyle/>
        <a:p>
          <a:endParaRPr lang="en-US"/>
        </a:p>
      </dgm:t>
    </dgm:pt>
    <dgm:pt modelId="{CC3F602C-B30F-452D-8EF6-1F6DAF8CDDF4}">
      <dgm:prSet/>
      <dgm:spPr/>
      <dgm:t>
        <a:bodyPr/>
        <a:lstStyle/>
        <a:p>
          <a:r>
            <a:rPr lang="en-US" dirty="0"/>
            <a:t>Lead</a:t>
          </a:r>
        </a:p>
      </dgm:t>
    </dgm:pt>
    <dgm:pt modelId="{09CD2142-330A-43E7-AEDB-10EB7F0485F9}" type="parTrans" cxnId="{E49E68DD-EEC1-40BE-A00B-B112C2A9E93E}">
      <dgm:prSet/>
      <dgm:spPr/>
      <dgm:t>
        <a:bodyPr/>
        <a:lstStyle/>
        <a:p>
          <a:endParaRPr lang="en-US"/>
        </a:p>
      </dgm:t>
    </dgm:pt>
    <dgm:pt modelId="{1B9B72A1-599C-415B-A003-9D67A2FC88A9}" type="sibTrans" cxnId="{E49E68DD-EEC1-40BE-A00B-B112C2A9E93E}">
      <dgm:prSet/>
      <dgm:spPr/>
      <dgm:t>
        <a:bodyPr/>
        <a:lstStyle/>
        <a:p>
          <a:endParaRPr lang="en-US"/>
        </a:p>
      </dgm:t>
    </dgm:pt>
    <dgm:pt modelId="{70DDE0BB-8B0F-4B1A-99CB-2B6A9EED3DA5}">
      <dgm:prSet/>
      <dgm:spPr/>
      <dgm:t>
        <a:bodyPr/>
        <a:lstStyle/>
        <a:p>
          <a:r>
            <a:rPr lang="en-US" dirty="0"/>
            <a:t>Lead the financial process</a:t>
          </a:r>
        </a:p>
      </dgm:t>
    </dgm:pt>
    <dgm:pt modelId="{FD9E9017-66B0-4A0E-92DD-641BE6F368E6}" type="parTrans" cxnId="{3A38976F-B65B-4D4C-AA51-734D0C832271}">
      <dgm:prSet/>
      <dgm:spPr/>
      <dgm:t>
        <a:bodyPr/>
        <a:lstStyle/>
        <a:p>
          <a:endParaRPr lang="en-US"/>
        </a:p>
      </dgm:t>
    </dgm:pt>
    <dgm:pt modelId="{B742ECE9-A0B3-4B34-8AB0-B812D85B4126}" type="sibTrans" cxnId="{3A38976F-B65B-4D4C-AA51-734D0C832271}">
      <dgm:prSet/>
      <dgm:spPr/>
      <dgm:t>
        <a:bodyPr/>
        <a:lstStyle/>
        <a:p>
          <a:endParaRPr lang="en-US"/>
        </a:p>
      </dgm:t>
    </dgm:pt>
    <dgm:pt modelId="{8A32B8D8-6A2B-4777-84CD-F2A392404EF2}" type="pres">
      <dgm:prSet presAssocID="{2E415BE8-F8C2-4132-A2D1-750243E726CB}" presName="Name0" presStyleCnt="0">
        <dgm:presLayoutVars>
          <dgm:dir/>
          <dgm:animLvl val="lvl"/>
          <dgm:resizeHandles val="exact"/>
        </dgm:presLayoutVars>
      </dgm:prSet>
      <dgm:spPr/>
    </dgm:pt>
    <dgm:pt modelId="{86B86709-4EF9-424A-80A0-7070ED8E2E15}" type="pres">
      <dgm:prSet presAssocID="{CC3F602C-B30F-452D-8EF6-1F6DAF8CDDF4}" presName="boxAndChildren" presStyleCnt="0"/>
      <dgm:spPr/>
    </dgm:pt>
    <dgm:pt modelId="{6E7E35E2-7119-4B46-9ABB-D8F22896D3F2}" type="pres">
      <dgm:prSet presAssocID="{CC3F602C-B30F-452D-8EF6-1F6DAF8CDDF4}" presName="parentTextBox" presStyleLbl="alignNode1" presStyleIdx="0" presStyleCnt="7"/>
      <dgm:spPr/>
    </dgm:pt>
    <dgm:pt modelId="{0A0BA5EF-4BAC-425A-AFB3-35E5C26CC1C5}" type="pres">
      <dgm:prSet presAssocID="{CC3F602C-B30F-452D-8EF6-1F6DAF8CDDF4}" presName="descendantBox" presStyleLbl="bgAccFollowNode1" presStyleIdx="0" presStyleCnt="7"/>
      <dgm:spPr/>
    </dgm:pt>
    <dgm:pt modelId="{FFA4978B-5AE3-441E-BB57-26003D9F4CAC}" type="pres">
      <dgm:prSet presAssocID="{792C7FCE-E9A7-499B-B8A4-79B0BF0122B0}" presName="sp" presStyleCnt="0"/>
      <dgm:spPr/>
    </dgm:pt>
    <dgm:pt modelId="{95BED2B4-A5C3-4218-AFC4-0B0FF8FF1BF8}" type="pres">
      <dgm:prSet presAssocID="{0AB38B2A-DD68-4D36-8646-0778B87AAFF9}" presName="arrowAndChildren" presStyleCnt="0"/>
      <dgm:spPr/>
    </dgm:pt>
    <dgm:pt modelId="{9AA164EE-A4CC-4B87-A6B6-6AC67A7E14A2}" type="pres">
      <dgm:prSet presAssocID="{0AB38B2A-DD68-4D36-8646-0778B87AAFF9}" presName="parentTextArrow" presStyleLbl="node1" presStyleIdx="0" presStyleCnt="0"/>
      <dgm:spPr/>
    </dgm:pt>
    <dgm:pt modelId="{256D73A0-1CD6-4380-96AD-D6E038DDC9B8}" type="pres">
      <dgm:prSet presAssocID="{0AB38B2A-DD68-4D36-8646-0778B87AAFF9}" presName="arrow" presStyleLbl="alignNode1" presStyleIdx="1" presStyleCnt="7"/>
      <dgm:spPr/>
    </dgm:pt>
    <dgm:pt modelId="{30DD7AB5-79F5-4ACD-814C-36FCB1F6BA8F}" type="pres">
      <dgm:prSet presAssocID="{0AB38B2A-DD68-4D36-8646-0778B87AAFF9}" presName="descendantArrow" presStyleLbl="bgAccFollowNode1" presStyleIdx="1" presStyleCnt="7"/>
      <dgm:spPr/>
    </dgm:pt>
    <dgm:pt modelId="{D973D5B3-7243-4D32-9A98-3522500EF2B4}" type="pres">
      <dgm:prSet presAssocID="{8677F796-F37A-48C3-854B-BFC489C4BEFD}" presName="sp" presStyleCnt="0"/>
      <dgm:spPr/>
    </dgm:pt>
    <dgm:pt modelId="{704CDE24-9810-47C1-AE29-75AF388D899F}" type="pres">
      <dgm:prSet presAssocID="{04101726-E7AC-48B4-A89B-0B5D7F0A9D78}" presName="arrowAndChildren" presStyleCnt="0"/>
      <dgm:spPr/>
    </dgm:pt>
    <dgm:pt modelId="{CFA1E647-9330-4FF4-AEE1-F8C16E3173DE}" type="pres">
      <dgm:prSet presAssocID="{04101726-E7AC-48B4-A89B-0B5D7F0A9D78}" presName="parentTextArrow" presStyleLbl="node1" presStyleIdx="0" presStyleCnt="0"/>
      <dgm:spPr/>
    </dgm:pt>
    <dgm:pt modelId="{893C7E25-B568-43D3-8AF5-FE90C09EC224}" type="pres">
      <dgm:prSet presAssocID="{04101726-E7AC-48B4-A89B-0B5D7F0A9D78}" presName="arrow" presStyleLbl="alignNode1" presStyleIdx="2" presStyleCnt="7"/>
      <dgm:spPr/>
    </dgm:pt>
    <dgm:pt modelId="{0DD45B3A-2A6D-45BA-8D36-0D4FD7825715}" type="pres">
      <dgm:prSet presAssocID="{04101726-E7AC-48B4-A89B-0B5D7F0A9D78}" presName="descendantArrow" presStyleLbl="bgAccFollowNode1" presStyleIdx="2" presStyleCnt="7"/>
      <dgm:spPr/>
    </dgm:pt>
    <dgm:pt modelId="{13F0A6A4-0B5C-4AD8-8146-3A2D6AB55120}" type="pres">
      <dgm:prSet presAssocID="{5181FC42-FDD8-4FE5-A9E9-7AADCE3C8853}" presName="sp" presStyleCnt="0"/>
      <dgm:spPr/>
    </dgm:pt>
    <dgm:pt modelId="{8AD4C87F-363A-44DB-819D-FDB803B2D282}" type="pres">
      <dgm:prSet presAssocID="{35239254-216E-4714-A7E4-F6A3EFECFBA8}" presName="arrowAndChildren" presStyleCnt="0"/>
      <dgm:spPr/>
    </dgm:pt>
    <dgm:pt modelId="{91E63CD4-8E69-494E-9172-16089425187A}" type="pres">
      <dgm:prSet presAssocID="{35239254-216E-4714-A7E4-F6A3EFECFBA8}" presName="parentTextArrow" presStyleLbl="node1" presStyleIdx="0" presStyleCnt="0"/>
      <dgm:spPr/>
    </dgm:pt>
    <dgm:pt modelId="{DCEBF106-37F2-4F57-A12D-BA16BFA3B598}" type="pres">
      <dgm:prSet presAssocID="{35239254-216E-4714-A7E4-F6A3EFECFBA8}" presName="arrow" presStyleLbl="alignNode1" presStyleIdx="3" presStyleCnt="7"/>
      <dgm:spPr/>
    </dgm:pt>
    <dgm:pt modelId="{4104CC31-B2F9-422D-B24A-AEE443BF3994}" type="pres">
      <dgm:prSet presAssocID="{35239254-216E-4714-A7E4-F6A3EFECFBA8}" presName="descendantArrow" presStyleLbl="bgAccFollowNode1" presStyleIdx="3" presStyleCnt="7"/>
      <dgm:spPr/>
    </dgm:pt>
    <dgm:pt modelId="{73E9147C-85BE-48AE-9509-74C597FB0967}" type="pres">
      <dgm:prSet presAssocID="{F5543328-266D-49E5-A041-9EBBF2F39BFD}" presName="sp" presStyleCnt="0"/>
      <dgm:spPr/>
    </dgm:pt>
    <dgm:pt modelId="{E557B8EE-0457-485D-B28E-BD339653A4F6}" type="pres">
      <dgm:prSet presAssocID="{8230684C-3C10-4F1B-B19C-907DFE094FD9}" presName="arrowAndChildren" presStyleCnt="0"/>
      <dgm:spPr/>
    </dgm:pt>
    <dgm:pt modelId="{CB9A2DD2-2600-486D-B31B-A3B1D14527FE}" type="pres">
      <dgm:prSet presAssocID="{8230684C-3C10-4F1B-B19C-907DFE094FD9}" presName="parentTextArrow" presStyleLbl="node1" presStyleIdx="0" presStyleCnt="0"/>
      <dgm:spPr/>
    </dgm:pt>
    <dgm:pt modelId="{9200AAFE-EA0C-4EDC-9C51-F72675525AC9}" type="pres">
      <dgm:prSet presAssocID="{8230684C-3C10-4F1B-B19C-907DFE094FD9}" presName="arrow" presStyleLbl="alignNode1" presStyleIdx="4" presStyleCnt="7"/>
      <dgm:spPr/>
    </dgm:pt>
    <dgm:pt modelId="{111A23C1-C34E-4C65-9714-849ACF6B6750}" type="pres">
      <dgm:prSet presAssocID="{8230684C-3C10-4F1B-B19C-907DFE094FD9}" presName="descendantArrow" presStyleLbl="bgAccFollowNode1" presStyleIdx="4" presStyleCnt="7"/>
      <dgm:spPr/>
    </dgm:pt>
    <dgm:pt modelId="{73B6145C-7F03-4141-BE66-FBEB164AF471}" type="pres">
      <dgm:prSet presAssocID="{3A3235E7-D68D-4B77-A1D6-E4245CDEF6B6}" presName="sp" presStyleCnt="0"/>
      <dgm:spPr/>
    </dgm:pt>
    <dgm:pt modelId="{F2E324AA-0951-4A00-9857-5F812C7B8CD1}" type="pres">
      <dgm:prSet presAssocID="{83D10E30-F044-4FDA-A5BE-FB9C02D043F6}" presName="arrowAndChildren" presStyleCnt="0"/>
      <dgm:spPr/>
    </dgm:pt>
    <dgm:pt modelId="{774AAF63-132D-4CFF-A5D8-0675E3854083}" type="pres">
      <dgm:prSet presAssocID="{83D10E30-F044-4FDA-A5BE-FB9C02D043F6}" presName="parentTextArrow" presStyleLbl="node1" presStyleIdx="0" presStyleCnt="0"/>
      <dgm:spPr/>
    </dgm:pt>
    <dgm:pt modelId="{2213870B-99C2-4B69-A37A-0CBA799F192B}" type="pres">
      <dgm:prSet presAssocID="{83D10E30-F044-4FDA-A5BE-FB9C02D043F6}" presName="arrow" presStyleLbl="alignNode1" presStyleIdx="5" presStyleCnt="7"/>
      <dgm:spPr/>
    </dgm:pt>
    <dgm:pt modelId="{DB8AFE49-A47A-442A-A9FF-6E0EF0163149}" type="pres">
      <dgm:prSet presAssocID="{83D10E30-F044-4FDA-A5BE-FB9C02D043F6}" presName="descendantArrow" presStyleLbl="bgAccFollowNode1" presStyleIdx="5" presStyleCnt="7"/>
      <dgm:spPr/>
    </dgm:pt>
    <dgm:pt modelId="{B29082EC-8E4B-4E84-8750-2E60BCF70BFC}" type="pres">
      <dgm:prSet presAssocID="{3CE9755C-79D2-47F9-99FD-F2FDC1F785B4}" presName="sp" presStyleCnt="0"/>
      <dgm:spPr/>
    </dgm:pt>
    <dgm:pt modelId="{C0E41DF1-593A-42AE-835B-9A1A69C087C3}" type="pres">
      <dgm:prSet presAssocID="{C0E29FAE-FB36-419C-BC80-9DA23A134BBD}" presName="arrowAndChildren" presStyleCnt="0"/>
      <dgm:spPr/>
    </dgm:pt>
    <dgm:pt modelId="{44C10148-3D2B-422A-B1AC-38641D104060}" type="pres">
      <dgm:prSet presAssocID="{C0E29FAE-FB36-419C-BC80-9DA23A134BBD}" presName="parentTextArrow" presStyleLbl="node1" presStyleIdx="0" presStyleCnt="0"/>
      <dgm:spPr/>
    </dgm:pt>
    <dgm:pt modelId="{FA5D9C81-3CDD-4ED3-9AE6-80F59BDC8649}" type="pres">
      <dgm:prSet presAssocID="{C0E29FAE-FB36-419C-BC80-9DA23A134BBD}" presName="arrow" presStyleLbl="alignNode1" presStyleIdx="6" presStyleCnt="7"/>
      <dgm:spPr/>
    </dgm:pt>
    <dgm:pt modelId="{A1BAA89D-464F-4D1E-A40B-0A2A766FEA7B}" type="pres">
      <dgm:prSet presAssocID="{C0E29FAE-FB36-419C-BC80-9DA23A134BBD}" presName="descendantArrow" presStyleLbl="bgAccFollowNode1" presStyleIdx="6" presStyleCnt="7"/>
      <dgm:spPr/>
    </dgm:pt>
  </dgm:ptLst>
  <dgm:cxnLst>
    <dgm:cxn modelId="{80711D0C-471E-4D5E-9160-D3CBB586350E}" type="presOf" srcId="{CC3F602C-B30F-452D-8EF6-1F6DAF8CDDF4}" destId="{6E7E35E2-7119-4B46-9ABB-D8F22896D3F2}" srcOrd="0" destOrd="0" presId="urn:microsoft.com/office/officeart/2016/7/layout/VerticalDownArrowProcess"/>
    <dgm:cxn modelId="{DFE52211-DE6C-4594-9489-4EAA9C1EB3C4}" srcId="{0AB38B2A-DD68-4D36-8646-0778B87AAFF9}" destId="{B3B05544-F596-4450-A24F-216B1CEA7264}" srcOrd="0" destOrd="0" parTransId="{5D56A186-325E-4E4F-B10D-1199092BB0A5}" sibTransId="{CFBB73E4-BCEC-4625-8B10-95E18B1F375D}"/>
    <dgm:cxn modelId="{1F983918-B2ED-48D1-ACCD-57B5B50446DF}" type="presOf" srcId="{B3B05544-F596-4450-A24F-216B1CEA7264}" destId="{30DD7AB5-79F5-4ACD-814C-36FCB1F6BA8F}" srcOrd="0" destOrd="0" presId="urn:microsoft.com/office/officeart/2016/7/layout/VerticalDownArrowProcess"/>
    <dgm:cxn modelId="{FF5F4E1A-CBC9-40B9-9377-61794BF036E9}" type="presOf" srcId="{0AB38B2A-DD68-4D36-8646-0778B87AAFF9}" destId="{9AA164EE-A4CC-4B87-A6B6-6AC67A7E14A2}" srcOrd="0" destOrd="0" presId="urn:microsoft.com/office/officeart/2016/7/layout/VerticalDownArrowProcess"/>
    <dgm:cxn modelId="{2DC29137-157D-4E75-8D7A-1A3365CC8E87}" type="presOf" srcId="{0AB38B2A-DD68-4D36-8646-0778B87AAFF9}" destId="{256D73A0-1CD6-4380-96AD-D6E038DDC9B8}" srcOrd="1" destOrd="0" presId="urn:microsoft.com/office/officeart/2016/7/layout/VerticalDownArrowProcess"/>
    <dgm:cxn modelId="{ADB08F3C-32A5-44F0-AA03-CD3676E03306}" srcId="{2E415BE8-F8C2-4132-A2D1-750243E726CB}" destId="{C0E29FAE-FB36-419C-BC80-9DA23A134BBD}" srcOrd="0" destOrd="0" parTransId="{5576BECA-D625-465D-BB5D-995E7CFF6E75}" sibTransId="{3CE9755C-79D2-47F9-99FD-F2FDC1F785B4}"/>
    <dgm:cxn modelId="{37169B3C-F0E5-4E25-B90F-53F6A4D6EC01}" type="presOf" srcId="{2E415BE8-F8C2-4132-A2D1-750243E726CB}" destId="{8A32B8D8-6A2B-4777-84CD-F2A392404EF2}" srcOrd="0" destOrd="0" presId="urn:microsoft.com/office/officeart/2016/7/layout/VerticalDownArrowProcess"/>
    <dgm:cxn modelId="{BAD6E95C-9754-4A4B-8CF9-65742646AF41}" type="presOf" srcId="{5521927E-BBEC-43B0-99DA-6215C42CC7A0}" destId="{0DD45B3A-2A6D-45BA-8D36-0D4FD7825715}" srcOrd="0" destOrd="0" presId="urn:microsoft.com/office/officeart/2016/7/layout/VerticalDownArrowProcess"/>
    <dgm:cxn modelId="{91D33847-698D-49C7-90DE-73EBFD94B409}" srcId="{2E415BE8-F8C2-4132-A2D1-750243E726CB}" destId="{35239254-216E-4714-A7E4-F6A3EFECFBA8}" srcOrd="3" destOrd="0" parTransId="{20ABED62-ADCE-4CA9-9043-151E457620B5}" sibTransId="{5181FC42-FDD8-4FE5-A9E9-7AADCE3C8853}"/>
    <dgm:cxn modelId="{48D60E6C-C262-4AC2-A44E-FA58F246206E}" srcId="{2E415BE8-F8C2-4132-A2D1-750243E726CB}" destId="{0AB38B2A-DD68-4D36-8646-0778B87AAFF9}" srcOrd="5" destOrd="0" parTransId="{86C11F81-5098-48EC-B500-EFA65AD9F0E6}" sibTransId="{792C7FCE-E9A7-499B-B8A4-79B0BF0122B0}"/>
    <dgm:cxn modelId="{C297146F-BF37-43EF-B3DB-0180990A7160}" type="presOf" srcId="{C0E29FAE-FB36-419C-BC80-9DA23A134BBD}" destId="{FA5D9C81-3CDD-4ED3-9AE6-80F59BDC8649}" srcOrd="1" destOrd="0" presId="urn:microsoft.com/office/officeart/2016/7/layout/VerticalDownArrowProcess"/>
    <dgm:cxn modelId="{3A38976F-B65B-4D4C-AA51-734D0C832271}" srcId="{CC3F602C-B30F-452D-8EF6-1F6DAF8CDDF4}" destId="{70DDE0BB-8B0F-4B1A-99CB-2B6A9EED3DA5}" srcOrd="0" destOrd="0" parTransId="{FD9E9017-66B0-4A0E-92DD-641BE6F368E6}" sibTransId="{B742ECE9-A0B3-4B34-8AB0-B812D85B4126}"/>
    <dgm:cxn modelId="{A9CE0B50-D55B-4CF3-8230-5FB06526E6D9}" srcId="{2E415BE8-F8C2-4132-A2D1-750243E726CB}" destId="{8230684C-3C10-4F1B-B19C-907DFE094FD9}" srcOrd="2" destOrd="0" parTransId="{7AE78AC5-539A-47E2-B4B5-2999FF646AA7}" sibTransId="{F5543328-266D-49E5-A041-9EBBF2F39BFD}"/>
    <dgm:cxn modelId="{36324F50-B02B-4F01-AAA0-AFD54C6D719C}" type="presOf" srcId="{C0E29FAE-FB36-419C-BC80-9DA23A134BBD}" destId="{44C10148-3D2B-422A-B1AC-38641D104060}" srcOrd="0" destOrd="0" presId="urn:microsoft.com/office/officeart/2016/7/layout/VerticalDownArrowProcess"/>
    <dgm:cxn modelId="{34A18550-EBFF-4DF0-9D62-AE7A29BA4108}" srcId="{04101726-E7AC-48B4-A89B-0B5D7F0A9D78}" destId="{5521927E-BBEC-43B0-99DA-6215C42CC7A0}" srcOrd="0" destOrd="0" parTransId="{3EA5A6B9-4D45-438D-950B-3C8BA05785C1}" sibTransId="{AD6C35C2-9197-4301-B2E7-F3305F3CE6F9}"/>
    <dgm:cxn modelId="{7B344977-BD69-4FD9-A3F0-E91B794B9D41}" srcId="{83D10E30-F044-4FDA-A5BE-FB9C02D043F6}" destId="{07FCDE1F-A25A-42A3-9C03-34BD33FD1F3A}" srcOrd="0" destOrd="0" parTransId="{77617132-B90A-4C82-8CD5-3346DE5DA2C1}" sibTransId="{16490AA0-68D2-43F8-BF0A-C389B8227462}"/>
    <dgm:cxn modelId="{DD107257-54C9-4CC8-A78E-2E17080EE0B9}" type="presOf" srcId="{04101726-E7AC-48B4-A89B-0B5D7F0A9D78}" destId="{893C7E25-B568-43D3-8AF5-FE90C09EC224}" srcOrd="1" destOrd="0" presId="urn:microsoft.com/office/officeart/2016/7/layout/VerticalDownArrowProcess"/>
    <dgm:cxn modelId="{9CDC1B83-E0F5-4B96-A6AE-5BF66CA2EC0C}" type="presOf" srcId="{35239254-216E-4714-A7E4-F6A3EFECFBA8}" destId="{91E63CD4-8E69-494E-9172-16089425187A}" srcOrd="0" destOrd="0" presId="urn:microsoft.com/office/officeart/2016/7/layout/VerticalDownArrowProcess"/>
    <dgm:cxn modelId="{0DA5BE83-A27E-47D5-954A-B10CDCA25322}" srcId="{35239254-216E-4714-A7E4-F6A3EFECFBA8}" destId="{5B4BC22E-80AB-408C-BC69-4CD35ABFBD56}" srcOrd="0" destOrd="0" parTransId="{9955B6E5-6AAD-47AF-A093-8999C2125058}" sibTransId="{EC396C0C-84F6-47FF-8DEE-F268C041D779}"/>
    <dgm:cxn modelId="{35593992-DD52-4FE2-BD09-27888261BDDE}" type="presOf" srcId="{35239254-216E-4714-A7E4-F6A3EFECFBA8}" destId="{DCEBF106-37F2-4F57-A12D-BA16BFA3B598}" srcOrd="1" destOrd="0" presId="urn:microsoft.com/office/officeart/2016/7/layout/VerticalDownArrowProcess"/>
    <dgm:cxn modelId="{B9A52FA6-21C2-43D7-A974-E86993286486}" type="presOf" srcId="{70DDE0BB-8B0F-4B1A-99CB-2B6A9EED3DA5}" destId="{0A0BA5EF-4BAC-425A-AFB3-35E5C26CC1C5}" srcOrd="0" destOrd="0" presId="urn:microsoft.com/office/officeart/2016/7/layout/VerticalDownArrowProcess"/>
    <dgm:cxn modelId="{44AB1AA7-2590-4D08-AC57-2B7EE0F72754}" type="presOf" srcId="{8230684C-3C10-4F1B-B19C-907DFE094FD9}" destId="{CB9A2DD2-2600-486D-B31B-A3B1D14527FE}" srcOrd="0" destOrd="0" presId="urn:microsoft.com/office/officeart/2016/7/layout/VerticalDownArrowProcess"/>
    <dgm:cxn modelId="{98D233A7-61A3-4C9D-BA4D-0C2D1BB69095}" type="presOf" srcId="{83D10E30-F044-4FDA-A5BE-FB9C02D043F6}" destId="{2213870B-99C2-4B69-A37A-0CBA799F192B}" srcOrd="1" destOrd="0" presId="urn:microsoft.com/office/officeart/2016/7/layout/VerticalDownArrowProcess"/>
    <dgm:cxn modelId="{AAACF4A8-F28E-42A4-87EA-26F8283C5C63}" srcId="{2E415BE8-F8C2-4132-A2D1-750243E726CB}" destId="{04101726-E7AC-48B4-A89B-0B5D7F0A9D78}" srcOrd="4" destOrd="0" parTransId="{AA94C4A2-73B5-40CD-909D-0E79ADA72BAF}" sibTransId="{8677F796-F37A-48C3-854B-BFC489C4BEFD}"/>
    <dgm:cxn modelId="{100C0CB7-07CB-4915-A049-23086C0E32F4}" type="presOf" srcId="{5B4BC22E-80AB-408C-BC69-4CD35ABFBD56}" destId="{4104CC31-B2F9-422D-B24A-AEE443BF3994}" srcOrd="0" destOrd="0" presId="urn:microsoft.com/office/officeart/2016/7/layout/VerticalDownArrowProcess"/>
    <dgm:cxn modelId="{71B195B8-16C0-4559-A8F9-470D16DD28F1}" srcId="{2E415BE8-F8C2-4132-A2D1-750243E726CB}" destId="{83D10E30-F044-4FDA-A5BE-FB9C02D043F6}" srcOrd="1" destOrd="0" parTransId="{016C94A1-4AC5-431E-B393-F00CDD0E3C37}" sibTransId="{3A3235E7-D68D-4B77-A1D6-E4245CDEF6B6}"/>
    <dgm:cxn modelId="{31F53AB9-185D-4505-836F-576AD810C32A}" srcId="{C0E29FAE-FB36-419C-BC80-9DA23A134BBD}" destId="{82BA40D1-E937-4A63-8DFF-D2756DBCC5C4}" srcOrd="0" destOrd="0" parTransId="{02ECAE2B-419A-4EAD-AFCB-DEA71C95F6F9}" sibTransId="{DD122258-A811-4C02-9C9F-1FAEDBD44E7B}"/>
    <dgm:cxn modelId="{AC54B9C4-E2D0-42C5-A750-02FC5FC7C4CD}" type="presOf" srcId="{82BA40D1-E937-4A63-8DFF-D2756DBCC5C4}" destId="{A1BAA89D-464F-4D1E-A40B-0A2A766FEA7B}" srcOrd="0" destOrd="0" presId="urn:microsoft.com/office/officeart/2016/7/layout/VerticalDownArrowProcess"/>
    <dgm:cxn modelId="{C42A67D0-93A1-4ED2-A50D-6B122B0E636A}" type="presOf" srcId="{07FCDE1F-A25A-42A3-9C03-34BD33FD1F3A}" destId="{DB8AFE49-A47A-442A-A9FF-6E0EF0163149}" srcOrd="0" destOrd="0" presId="urn:microsoft.com/office/officeart/2016/7/layout/VerticalDownArrowProcess"/>
    <dgm:cxn modelId="{5A8926D8-A1CA-400B-BF1D-EBBC49CE85A0}" srcId="{8230684C-3C10-4F1B-B19C-907DFE094FD9}" destId="{67CE2F89-FC91-4450-A62D-ACD9A9633B02}" srcOrd="0" destOrd="0" parTransId="{4F7C2ADC-C4D5-43AB-BA56-2335F1CC7D19}" sibTransId="{CDA57442-D955-4BFB-9A9C-7733772A9F6D}"/>
    <dgm:cxn modelId="{E49E68DD-EEC1-40BE-A00B-B112C2A9E93E}" srcId="{2E415BE8-F8C2-4132-A2D1-750243E726CB}" destId="{CC3F602C-B30F-452D-8EF6-1F6DAF8CDDF4}" srcOrd="6" destOrd="0" parTransId="{09CD2142-330A-43E7-AEDB-10EB7F0485F9}" sibTransId="{1B9B72A1-599C-415B-A003-9D67A2FC88A9}"/>
    <dgm:cxn modelId="{235B22EF-23B9-4E52-B647-06BBF1D4D028}" type="presOf" srcId="{8230684C-3C10-4F1B-B19C-907DFE094FD9}" destId="{9200AAFE-EA0C-4EDC-9C51-F72675525AC9}" srcOrd="1" destOrd="0" presId="urn:microsoft.com/office/officeart/2016/7/layout/VerticalDownArrowProcess"/>
    <dgm:cxn modelId="{59CFCFF8-9C05-4512-886C-5F0E6C4E81F4}" type="presOf" srcId="{04101726-E7AC-48B4-A89B-0B5D7F0A9D78}" destId="{CFA1E647-9330-4FF4-AEE1-F8C16E3173DE}" srcOrd="0" destOrd="0" presId="urn:microsoft.com/office/officeart/2016/7/layout/VerticalDownArrowProcess"/>
    <dgm:cxn modelId="{603A54F9-E0DF-46F6-BF61-D06C137C33F7}" type="presOf" srcId="{83D10E30-F044-4FDA-A5BE-FB9C02D043F6}" destId="{774AAF63-132D-4CFF-A5D8-0675E3854083}" srcOrd="0" destOrd="0" presId="urn:microsoft.com/office/officeart/2016/7/layout/VerticalDownArrowProcess"/>
    <dgm:cxn modelId="{CEBBA3FF-1B09-4EBB-BF5A-2E4A5FC57DE2}" type="presOf" srcId="{67CE2F89-FC91-4450-A62D-ACD9A9633B02}" destId="{111A23C1-C34E-4C65-9714-849ACF6B6750}" srcOrd="0" destOrd="0" presId="urn:microsoft.com/office/officeart/2016/7/layout/VerticalDownArrowProcess"/>
    <dgm:cxn modelId="{77BE6BE3-D0FC-4A3C-8634-6799C5939B82}" type="presParOf" srcId="{8A32B8D8-6A2B-4777-84CD-F2A392404EF2}" destId="{86B86709-4EF9-424A-80A0-7070ED8E2E15}" srcOrd="0" destOrd="0" presId="urn:microsoft.com/office/officeart/2016/7/layout/VerticalDownArrowProcess"/>
    <dgm:cxn modelId="{B1208D23-BB82-4FA0-A587-25CF506EC2E5}" type="presParOf" srcId="{86B86709-4EF9-424A-80A0-7070ED8E2E15}" destId="{6E7E35E2-7119-4B46-9ABB-D8F22896D3F2}" srcOrd="0" destOrd="0" presId="urn:microsoft.com/office/officeart/2016/7/layout/VerticalDownArrowProcess"/>
    <dgm:cxn modelId="{48B48ACB-B9EC-4591-A17D-F3588B00C2C4}" type="presParOf" srcId="{86B86709-4EF9-424A-80A0-7070ED8E2E15}" destId="{0A0BA5EF-4BAC-425A-AFB3-35E5C26CC1C5}" srcOrd="1" destOrd="0" presId="urn:microsoft.com/office/officeart/2016/7/layout/VerticalDownArrowProcess"/>
    <dgm:cxn modelId="{D6D1BC2C-2983-4BEF-8B97-AAE16FF0A9E4}" type="presParOf" srcId="{8A32B8D8-6A2B-4777-84CD-F2A392404EF2}" destId="{FFA4978B-5AE3-441E-BB57-26003D9F4CAC}" srcOrd="1" destOrd="0" presId="urn:microsoft.com/office/officeart/2016/7/layout/VerticalDownArrowProcess"/>
    <dgm:cxn modelId="{F89C3BF2-FCC6-424A-A345-E192842EF8A5}" type="presParOf" srcId="{8A32B8D8-6A2B-4777-84CD-F2A392404EF2}" destId="{95BED2B4-A5C3-4218-AFC4-0B0FF8FF1BF8}" srcOrd="2" destOrd="0" presId="urn:microsoft.com/office/officeart/2016/7/layout/VerticalDownArrowProcess"/>
    <dgm:cxn modelId="{273D5400-CA3E-4C0F-BB33-89BEAC4F7A94}" type="presParOf" srcId="{95BED2B4-A5C3-4218-AFC4-0B0FF8FF1BF8}" destId="{9AA164EE-A4CC-4B87-A6B6-6AC67A7E14A2}" srcOrd="0" destOrd="0" presId="urn:microsoft.com/office/officeart/2016/7/layout/VerticalDownArrowProcess"/>
    <dgm:cxn modelId="{765AC90F-05C7-4D2C-B46F-AFC5DB48D208}" type="presParOf" srcId="{95BED2B4-A5C3-4218-AFC4-0B0FF8FF1BF8}" destId="{256D73A0-1CD6-4380-96AD-D6E038DDC9B8}" srcOrd="1" destOrd="0" presId="urn:microsoft.com/office/officeart/2016/7/layout/VerticalDownArrowProcess"/>
    <dgm:cxn modelId="{B77E8E16-A57D-405F-8029-E4AE5AAA0725}" type="presParOf" srcId="{95BED2B4-A5C3-4218-AFC4-0B0FF8FF1BF8}" destId="{30DD7AB5-79F5-4ACD-814C-36FCB1F6BA8F}" srcOrd="2" destOrd="0" presId="urn:microsoft.com/office/officeart/2016/7/layout/VerticalDownArrowProcess"/>
    <dgm:cxn modelId="{3B6CD817-AB29-418B-9165-A3EFED4ADA35}" type="presParOf" srcId="{8A32B8D8-6A2B-4777-84CD-F2A392404EF2}" destId="{D973D5B3-7243-4D32-9A98-3522500EF2B4}" srcOrd="3" destOrd="0" presId="urn:microsoft.com/office/officeart/2016/7/layout/VerticalDownArrowProcess"/>
    <dgm:cxn modelId="{C1013B40-AE09-4F3D-A832-689F65405937}" type="presParOf" srcId="{8A32B8D8-6A2B-4777-84CD-F2A392404EF2}" destId="{704CDE24-9810-47C1-AE29-75AF388D899F}" srcOrd="4" destOrd="0" presId="urn:microsoft.com/office/officeart/2016/7/layout/VerticalDownArrowProcess"/>
    <dgm:cxn modelId="{B0690AFF-84BA-4251-8458-A463EA84E590}" type="presParOf" srcId="{704CDE24-9810-47C1-AE29-75AF388D899F}" destId="{CFA1E647-9330-4FF4-AEE1-F8C16E3173DE}" srcOrd="0" destOrd="0" presId="urn:microsoft.com/office/officeart/2016/7/layout/VerticalDownArrowProcess"/>
    <dgm:cxn modelId="{1432B696-64C4-4B4E-B1D2-6E47CBEA08B6}" type="presParOf" srcId="{704CDE24-9810-47C1-AE29-75AF388D899F}" destId="{893C7E25-B568-43D3-8AF5-FE90C09EC224}" srcOrd="1" destOrd="0" presId="urn:microsoft.com/office/officeart/2016/7/layout/VerticalDownArrowProcess"/>
    <dgm:cxn modelId="{AAF103DF-A80A-4924-84D5-678FD623AAC6}" type="presParOf" srcId="{704CDE24-9810-47C1-AE29-75AF388D899F}" destId="{0DD45B3A-2A6D-45BA-8D36-0D4FD7825715}" srcOrd="2" destOrd="0" presId="urn:microsoft.com/office/officeart/2016/7/layout/VerticalDownArrowProcess"/>
    <dgm:cxn modelId="{4449187C-EE8F-4977-8B57-31F344C03459}" type="presParOf" srcId="{8A32B8D8-6A2B-4777-84CD-F2A392404EF2}" destId="{13F0A6A4-0B5C-4AD8-8146-3A2D6AB55120}" srcOrd="5" destOrd="0" presId="urn:microsoft.com/office/officeart/2016/7/layout/VerticalDownArrowProcess"/>
    <dgm:cxn modelId="{57C41592-4F76-4296-8813-EA17107CC1D4}" type="presParOf" srcId="{8A32B8D8-6A2B-4777-84CD-F2A392404EF2}" destId="{8AD4C87F-363A-44DB-819D-FDB803B2D282}" srcOrd="6" destOrd="0" presId="urn:microsoft.com/office/officeart/2016/7/layout/VerticalDownArrowProcess"/>
    <dgm:cxn modelId="{CA3F3CD8-3AE8-438F-B5CE-DA3A5F7B7647}" type="presParOf" srcId="{8AD4C87F-363A-44DB-819D-FDB803B2D282}" destId="{91E63CD4-8E69-494E-9172-16089425187A}" srcOrd="0" destOrd="0" presId="urn:microsoft.com/office/officeart/2016/7/layout/VerticalDownArrowProcess"/>
    <dgm:cxn modelId="{1A5E4127-AD11-48A8-8696-9EE5850D5BBA}" type="presParOf" srcId="{8AD4C87F-363A-44DB-819D-FDB803B2D282}" destId="{DCEBF106-37F2-4F57-A12D-BA16BFA3B598}" srcOrd="1" destOrd="0" presId="urn:microsoft.com/office/officeart/2016/7/layout/VerticalDownArrowProcess"/>
    <dgm:cxn modelId="{80721244-49DA-4C63-B6BB-35AD3423DB6C}" type="presParOf" srcId="{8AD4C87F-363A-44DB-819D-FDB803B2D282}" destId="{4104CC31-B2F9-422D-B24A-AEE443BF3994}" srcOrd="2" destOrd="0" presId="urn:microsoft.com/office/officeart/2016/7/layout/VerticalDownArrowProcess"/>
    <dgm:cxn modelId="{EA3F2DE6-42E8-476D-A666-4D4E2B6474FC}" type="presParOf" srcId="{8A32B8D8-6A2B-4777-84CD-F2A392404EF2}" destId="{73E9147C-85BE-48AE-9509-74C597FB0967}" srcOrd="7" destOrd="0" presId="urn:microsoft.com/office/officeart/2016/7/layout/VerticalDownArrowProcess"/>
    <dgm:cxn modelId="{CBC3F44F-8934-4227-8957-B8D1136D336D}" type="presParOf" srcId="{8A32B8D8-6A2B-4777-84CD-F2A392404EF2}" destId="{E557B8EE-0457-485D-B28E-BD339653A4F6}" srcOrd="8" destOrd="0" presId="urn:microsoft.com/office/officeart/2016/7/layout/VerticalDownArrowProcess"/>
    <dgm:cxn modelId="{7203F4CA-6B70-49C7-9619-F532E2062DF7}" type="presParOf" srcId="{E557B8EE-0457-485D-B28E-BD339653A4F6}" destId="{CB9A2DD2-2600-486D-B31B-A3B1D14527FE}" srcOrd="0" destOrd="0" presId="urn:microsoft.com/office/officeart/2016/7/layout/VerticalDownArrowProcess"/>
    <dgm:cxn modelId="{9B732BEF-2B61-4681-A7E4-7DD23239278D}" type="presParOf" srcId="{E557B8EE-0457-485D-B28E-BD339653A4F6}" destId="{9200AAFE-EA0C-4EDC-9C51-F72675525AC9}" srcOrd="1" destOrd="0" presId="urn:microsoft.com/office/officeart/2016/7/layout/VerticalDownArrowProcess"/>
    <dgm:cxn modelId="{E30A6EBA-3E7B-4D93-A0B3-F4463E94DB83}" type="presParOf" srcId="{E557B8EE-0457-485D-B28E-BD339653A4F6}" destId="{111A23C1-C34E-4C65-9714-849ACF6B6750}" srcOrd="2" destOrd="0" presId="urn:microsoft.com/office/officeart/2016/7/layout/VerticalDownArrowProcess"/>
    <dgm:cxn modelId="{FF8D17F3-8794-4326-853D-7E569F3812C4}" type="presParOf" srcId="{8A32B8D8-6A2B-4777-84CD-F2A392404EF2}" destId="{73B6145C-7F03-4141-BE66-FBEB164AF471}" srcOrd="9" destOrd="0" presId="urn:microsoft.com/office/officeart/2016/7/layout/VerticalDownArrowProcess"/>
    <dgm:cxn modelId="{F32F6601-47CD-4874-AEBF-11D9D89CD94F}" type="presParOf" srcId="{8A32B8D8-6A2B-4777-84CD-F2A392404EF2}" destId="{F2E324AA-0951-4A00-9857-5F812C7B8CD1}" srcOrd="10" destOrd="0" presId="urn:microsoft.com/office/officeart/2016/7/layout/VerticalDownArrowProcess"/>
    <dgm:cxn modelId="{1C56F3E8-590C-41AF-B024-4BE976B2D04C}" type="presParOf" srcId="{F2E324AA-0951-4A00-9857-5F812C7B8CD1}" destId="{774AAF63-132D-4CFF-A5D8-0675E3854083}" srcOrd="0" destOrd="0" presId="urn:microsoft.com/office/officeart/2016/7/layout/VerticalDownArrowProcess"/>
    <dgm:cxn modelId="{66F926FD-957D-45A5-AED8-81F8983B74EE}" type="presParOf" srcId="{F2E324AA-0951-4A00-9857-5F812C7B8CD1}" destId="{2213870B-99C2-4B69-A37A-0CBA799F192B}" srcOrd="1" destOrd="0" presId="urn:microsoft.com/office/officeart/2016/7/layout/VerticalDownArrowProcess"/>
    <dgm:cxn modelId="{13AF8544-DF60-4D71-AB62-495A9B4A63C2}" type="presParOf" srcId="{F2E324AA-0951-4A00-9857-5F812C7B8CD1}" destId="{DB8AFE49-A47A-442A-A9FF-6E0EF0163149}" srcOrd="2" destOrd="0" presId="urn:microsoft.com/office/officeart/2016/7/layout/VerticalDownArrowProcess"/>
    <dgm:cxn modelId="{175A77EE-7E8B-49ED-BBAE-114BC404E5BA}" type="presParOf" srcId="{8A32B8D8-6A2B-4777-84CD-F2A392404EF2}" destId="{B29082EC-8E4B-4E84-8750-2E60BCF70BFC}" srcOrd="11" destOrd="0" presId="urn:microsoft.com/office/officeart/2016/7/layout/VerticalDownArrowProcess"/>
    <dgm:cxn modelId="{5E5AD729-592A-4D59-8E47-65011DA444EC}" type="presParOf" srcId="{8A32B8D8-6A2B-4777-84CD-F2A392404EF2}" destId="{C0E41DF1-593A-42AE-835B-9A1A69C087C3}" srcOrd="12" destOrd="0" presId="urn:microsoft.com/office/officeart/2016/7/layout/VerticalDownArrowProcess"/>
    <dgm:cxn modelId="{B2D42C3C-ADCC-46A4-89D2-A5D749CB3959}" type="presParOf" srcId="{C0E41DF1-593A-42AE-835B-9A1A69C087C3}" destId="{44C10148-3D2B-422A-B1AC-38641D104060}" srcOrd="0" destOrd="0" presId="urn:microsoft.com/office/officeart/2016/7/layout/VerticalDownArrowProcess"/>
    <dgm:cxn modelId="{2F40BC47-D187-4651-849E-AFD38D14EF76}" type="presParOf" srcId="{C0E41DF1-593A-42AE-835B-9A1A69C087C3}" destId="{FA5D9C81-3CDD-4ED3-9AE6-80F59BDC8649}" srcOrd="1" destOrd="0" presId="urn:microsoft.com/office/officeart/2016/7/layout/VerticalDownArrowProcess"/>
    <dgm:cxn modelId="{23272D4F-7BA5-4CFE-8BE2-61CBA53EBE01}" type="presParOf" srcId="{C0E41DF1-593A-42AE-835B-9A1A69C087C3}" destId="{A1BAA89D-464F-4D1E-A40B-0A2A766FEA7B}"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81629A-FB5B-4EE2-9760-BF8978475706}" type="doc">
      <dgm:prSet loTypeId="urn:microsoft.com/office/officeart/2016/7/layout/BasicLinearProcessNumbered" loCatId="process" qsTypeId="urn:microsoft.com/office/officeart/2005/8/quickstyle/simple2" qsCatId="simple" csTypeId="urn:microsoft.com/office/officeart/2005/8/colors/colorful5" csCatId="colorful" phldr="1"/>
      <dgm:spPr/>
      <dgm:t>
        <a:bodyPr/>
        <a:lstStyle/>
        <a:p>
          <a:endParaRPr lang="en-US"/>
        </a:p>
      </dgm:t>
    </dgm:pt>
    <dgm:pt modelId="{648262F2-C9A6-46B6-89DB-02C00BBC4542}">
      <dgm:prSet/>
      <dgm:spPr/>
      <dgm:t>
        <a:bodyPr/>
        <a:lstStyle/>
        <a:p>
          <a:pPr>
            <a:lnSpc>
              <a:spcPct val="100000"/>
            </a:lnSpc>
          </a:pPr>
          <a:r>
            <a:rPr lang="en-US" b="1" dirty="0"/>
            <a:t>Focus on finding the right “fit” rather than fixating on a particular school or set of schools</a:t>
          </a:r>
          <a:endParaRPr lang="en-US" dirty="0"/>
        </a:p>
      </dgm:t>
    </dgm:pt>
    <dgm:pt modelId="{A4155B16-308B-48ED-B841-E82751D6E4AA}" type="parTrans" cxnId="{0103A153-8406-48FA-9356-2C627ED48474}">
      <dgm:prSet/>
      <dgm:spPr/>
      <dgm:t>
        <a:bodyPr/>
        <a:lstStyle/>
        <a:p>
          <a:endParaRPr lang="en-US"/>
        </a:p>
      </dgm:t>
    </dgm:pt>
    <dgm:pt modelId="{DB70A2D6-00EB-4600-8E98-E9442A9DE580}" type="sibTrans" cxnId="{0103A153-8406-48FA-9356-2C627ED48474}">
      <dgm:prSet phldrT="1"/>
      <dgm:spPr/>
      <dgm:t>
        <a:bodyPr/>
        <a:lstStyle/>
        <a:p>
          <a:r>
            <a:rPr lang="en-US" dirty="0"/>
            <a:t>1</a:t>
          </a:r>
        </a:p>
      </dgm:t>
    </dgm:pt>
    <dgm:pt modelId="{F353C865-D488-45C3-92E1-5C22CEB5FAAB}">
      <dgm:prSet/>
      <dgm:spPr/>
      <dgm:t>
        <a:bodyPr/>
        <a:lstStyle/>
        <a:p>
          <a:pPr>
            <a:lnSpc>
              <a:spcPct val="100000"/>
            </a:lnSpc>
          </a:pPr>
          <a:r>
            <a:rPr lang="en-US" b="1" dirty="0"/>
            <a:t>Utilize your support network of friends, family, counselors, teachers, and mentors</a:t>
          </a:r>
          <a:endParaRPr lang="en-US" dirty="0"/>
        </a:p>
      </dgm:t>
    </dgm:pt>
    <dgm:pt modelId="{32F60693-3070-4E06-BD32-4FA2A3A473F2}" type="parTrans" cxnId="{0613A76F-4DA4-41B6-8DD9-1A40774A1B76}">
      <dgm:prSet/>
      <dgm:spPr/>
      <dgm:t>
        <a:bodyPr/>
        <a:lstStyle/>
        <a:p>
          <a:endParaRPr lang="en-US"/>
        </a:p>
      </dgm:t>
    </dgm:pt>
    <dgm:pt modelId="{6C61C652-70C0-43D8-BA27-55541A45BC01}" type="sibTrans" cxnId="{0613A76F-4DA4-41B6-8DD9-1A40774A1B76}">
      <dgm:prSet phldrT="2"/>
      <dgm:spPr/>
      <dgm:t>
        <a:bodyPr/>
        <a:lstStyle/>
        <a:p>
          <a:r>
            <a:rPr lang="en-US" dirty="0"/>
            <a:t>2</a:t>
          </a:r>
        </a:p>
      </dgm:t>
    </dgm:pt>
    <dgm:pt modelId="{55458F8E-CFEE-40A8-AC6B-342D54CA84EB}">
      <dgm:prSet/>
      <dgm:spPr/>
      <dgm:t>
        <a:bodyPr/>
        <a:lstStyle/>
        <a:p>
          <a:pPr>
            <a:lnSpc>
              <a:spcPct val="100000"/>
            </a:lnSpc>
          </a:pPr>
          <a:r>
            <a:rPr lang="en-US" b="1" dirty="0"/>
            <a:t>Remember that the goal of a college search is not to get in, but to get out with a degree</a:t>
          </a:r>
          <a:endParaRPr lang="en-US" dirty="0"/>
        </a:p>
      </dgm:t>
    </dgm:pt>
    <dgm:pt modelId="{B303104E-3FC6-4822-9070-31FD693B580A}" type="parTrans" cxnId="{5FA9AAC2-003A-45D7-A0BE-A001F1F0A732}">
      <dgm:prSet/>
      <dgm:spPr/>
      <dgm:t>
        <a:bodyPr/>
        <a:lstStyle/>
        <a:p>
          <a:endParaRPr lang="en-US"/>
        </a:p>
      </dgm:t>
    </dgm:pt>
    <dgm:pt modelId="{44474E57-FD74-4205-8365-9B63EFAE42FD}" type="sibTrans" cxnId="{5FA9AAC2-003A-45D7-A0BE-A001F1F0A732}">
      <dgm:prSet phldrT="3"/>
      <dgm:spPr/>
      <dgm:t>
        <a:bodyPr/>
        <a:lstStyle/>
        <a:p>
          <a:r>
            <a:rPr lang="en-US" dirty="0"/>
            <a:t>3</a:t>
          </a:r>
        </a:p>
      </dgm:t>
    </dgm:pt>
    <dgm:pt modelId="{C486F469-BDC8-4A12-957D-503FCBA7799C}" type="pres">
      <dgm:prSet presAssocID="{0781629A-FB5B-4EE2-9760-BF8978475706}" presName="Name0" presStyleCnt="0">
        <dgm:presLayoutVars>
          <dgm:animLvl val="lvl"/>
          <dgm:resizeHandles val="exact"/>
        </dgm:presLayoutVars>
      </dgm:prSet>
      <dgm:spPr/>
    </dgm:pt>
    <dgm:pt modelId="{4E5CD212-7AE8-4C2B-8252-A850514A94A1}" type="pres">
      <dgm:prSet presAssocID="{648262F2-C9A6-46B6-89DB-02C00BBC4542}" presName="compositeNode" presStyleCnt="0">
        <dgm:presLayoutVars>
          <dgm:bulletEnabled val="1"/>
        </dgm:presLayoutVars>
      </dgm:prSet>
      <dgm:spPr/>
    </dgm:pt>
    <dgm:pt modelId="{BD0949FA-0974-413D-8933-32DC043CC49C}" type="pres">
      <dgm:prSet presAssocID="{648262F2-C9A6-46B6-89DB-02C00BBC4542}" presName="bgRect" presStyleLbl="bgAccFollowNode1" presStyleIdx="0" presStyleCnt="3"/>
      <dgm:spPr/>
    </dgm:pt>
    <dgm:pt modelId="{A64F4F55-40D7-4F90-8E46-39B3AB496BC4}" type="pres">
      <dgm:prSet presAssocID="{DB70A2D6-00EB-4600-8E98-E9442A9DE580}" presName="sibTransNodeCircle" presStyleLbl="alignNode1" presStyleIdx="0" presStyleCnt="6">
        <dgm:presLayoutVars>
          <dgm:chMax val="0"/>
          <dgm:bulletEnabled/>
        </dgm:presLayoutVars>
      </dgm:prSet>
      <dgm:spPr/>
    </dgm:pt>
    <dgm:pt modelId="{E5918339-9C09-4E53-9B79-469830AC120D}" type="pres">
      <dgm:prSet presAssocID="{648262F2-C9A6-46B6-89DB-02C00BBC4542}" presName="bottomLine" presStyleLbl="alignNode1" presStyleIdx="1" presStyleCnt="6">
        <dgm:presLayoutVars/>
      </dgm:prSet>
      <dgm:spPr/>
    </dgm:pt>
    <dgm:pt modelId="{79265911-A928-4241-B6DB-9C0AAC9F8DFE}" type="pres">
      <dgm:prSet presAssocID="{648262F2-C9A6-46B6-89DB-02C00BBC4542}" presName="nodeText" presStyleLbl="bgAccFollowNode1" presStyleIdx="0" presStyleCnt="3">
        <dgm:presLayoutVars>
          <dgm:bulletEnabled val="1"/>
        </dgm:presLayoutVars>
      </dgm:prSet>
      <dgm:spPr/>
    </dgm:pt>
    <dgm:pt modelId="{177083CD-73A7-4F8C-B0C2-3A04538BF71D}" type="pres">
      <dgm:prSet presAssocID="{DB70A2D6-00EB-4600-8E98-E9442A9DE580}" presName="sibTrans" presStyleCnt="0"/>
      <dgm:spPr/>
    </dgm:pt>
    <dgm:pt modelId="{96BAF64E-22BD-429E-AFA3-27C40CC4C3E2}" type="pres">
      <dgm:prSet presAssocID="{F353C865-D488-45C3-92E1-5C22CEB5FAAB}" presName="compositeNode" presStyleCnt="0">
        <dgm:presLayoutVars>
          <dgm:bulletEnabled val="1"/>
        </dgm:presLayoutVars>
      </dgm:prSet>
      <dgm:spPr/>
    </dgm:pt>
    <dgm:pt modelId="{0012C4B0-993A-4972-8456-F11F575CC859}" type="pres">
      <dgm:prSet presAssocID="{F353C865-D488-45C3-92E1-5C22CEB5FAAB}" presName="bgRect" presStyleLbl="bgAccFollowNode1" presStyleIdx="1" presStyleCnt="3"/>
      <dgm:spPr/>
    </dgm:pt>
    <dgm:pt modelId="{41207DF2-A1D7-4EBD-8730-D0583B4A1A9A}" type="pres">
      <dgm:prSet presAssocID="{6C61C652-70C0-43D8-BA27-55541A45BC01}" presName="sibTransNodeCircle" presStyleLbl="alignNode1" presStyleIdx="2" presStyleCnt="6">
        <dgm:presLayoutVars>
          <dgm:chMax val="0"/>
          <dgm:bulletEnabled/>
        </dgm:presLayoutVars>
      </dgm:prSet>
      <dgm:spPr/>
    </dgm:pt>
    <dgm:pt modelId="{50F123B8-3250-48AB-B367-3B5ECDF39B8D}" type="pres">
      <dgm:prSet presAssocID="{F353C865-D488-45C3-92E1-5C22CEB5FAAB}" presName="bottomLine" presStyleLbl="alignNode1" presStyleIdx="3" presStyleCnt="6">
        <dgm:presLayoutVars/>
      </dgm:prSet>
      <dgm:spPr/>
    </dgm:pt>
    <dgm:pt modelId="{7811ADB0-0302-4C33-81B2-46F9E0933BF9}" type="pres">
      <dgm:prSet presAssocID="{F353C865-D488-45C3-92E1-5C22CEB5FAAB}" presName="nodeText" presStyleLbl="bgAccFollowNode1" presStyleIdx="1" presStyleCnt="3">
        <dgm:presLayoutVars>
          <dgm:bulletEnabled val="1"/>
        </dgm:presLayoutVars>
      </dgm:prSet>
      <dgm:spPr/>
    </dgm:pt>
    <dgm:pt modelId="{2896F15F-0929-487B-92D6-04DF6BCDCD49}" type="pres">
      <dgm:prSet presAssocID="{6C61C652-70C0-43D8-BA27-55541A45BC01}" presName="sibTrans" presStyleCnt="0"/>
      <dgm:spPr/>
    </dgm:pt>
    <dgm:pt modelId="{79899A51-E6BB-41B0-B2B3-D3F0531E58B5}" type="pres">
      <dgm:prSet presAssocID="{55458F8E-CFEE-40A8-AC6B-342D54CA84EB}" presName="compositeNode" presStyleCnt="0">
        <dgm:presLayoutVars>
          <dgm:bulletEnabled val="1"/>
        </dgm:presLayoutVars>
      </dgm:prSet>
      <dgm:spPr/>
    </dgm:pt>
    <dgm:pt modelId="{9CEF7B64-F7B0-4C2A-B45C-E5995E11701A}" type="pres">
      <dgm:prSet presAssocID="{55458F8E-CFEE-40A8-AC6B-342D54CA84EB}" presName="bgRect" presStyleLbl="bgAccFollowNode1" presStyleIdx="2" presStyleCnt="3"/>
      <dgm:spPr/>
    </dgm:pt>
    <dgm:pt modelId="{B2012606-9CCE-43C5-90B3-3877A1B7BD1E}" type="pres">
      <dgm:prSet presAssocID="{44474E57-FD74-4205-8365-9B63EFAE42FD}" presName="sibTransNodeCircle" presStyleLbl="alignNode1" presStyleIdx="4" presStyleCnt="6">
        <dgm:presLayoutVars>
          <dgm:chMax val="0"/>
          <dgm:bulletEnabled/>
        </dgm:presLayoutVars>
      </dgm:prSet>
      <dgm:spPr/>
    </dgm:pt>
    <dgm:pt modelId="{42E9289E-881E-43D3-B174-250D85E638E7}" type="pres">
      <dgm:prSet presAssocID="{55458F8E-CFEE-40A8-AC6B-342D54CA84EB}" presName="bottomLine" presStyleLbl="alignNode1" presStyleIdx="5" presStyleCnt="6">
        <dgm:presLayoutVars/>
      </dgm:prSet>
      <dgm:spPr/>
    </dgm:pt>
    <dgm:pt modelId="{BE929E3E-64BE-49EC-B919-55CDAC08E3E0}" type="pres">
      <dgm:prSet presAssocID="{55458F8E-CFEE-40A8-AC6B-342D54CA84EB}" presName="nodeText" presStyleLbl="bgAccFollowNode1" presStyleIdx="2" presStyleCnt="3">
        <dgm:presLayoutVars>
          <dgm:bulletEnabled val="1"/>
        </dgm:presLayoutVars>
      </dgm:prSet>
      <dgm:spPr/>
    </dgm:pt>
  </dgm:ptLst>
  <dgm:cxnLst>
    <dgm:cxn modelId="{97446408-52CB-4B77-A296-1083DE47249E}" type="presOf" srcId="{648262F2-C9A6-46B6-89DB-02C00BBC4542}" destId="{BD0949FA-0974-413D-8933-32DC043CC49C}" srcOrd="0" destOrd="0" presId="urn:microsoft.com/office/officeart/2016/7/layout/BasicLinearProcessNumbered"/>
    <dgm:cxn modelId="{A7D5D224-2D06-4E09-92B3-B5B0BA3C1E2F}" type="presOf" srcId="{648262F2-C9A6-46B6-89DB-02C00BBC4542}" destId="{79265911-A928-4241-B6DB-9C0AAC9F8DFE}" srcOrd="1" destOrd="0" presId="urn:microsoft.com/office/officeart/2016/7/layout/BasicLinearProcessNumbered"/>
    <dgm:cxn modelId="{BA690232-09F7-4FFC-B6C7-920E5B7B877E}" type="presOf" srcId="{55458F8E-CFEE-40A8-AC6B-342D54CA84EB}" destId="{BE929E3E-64BE-49EC-B919-55CDAC08E3E0}" srcOrd="1" destOrd="0" presId="urn:microsoft.com/office/officeart/2016/7/layout/BasicLinearProcessNumbered"/>
    <dgm:cxn modelId="{C19FF25C-2537-4B14-A30C-46E06A28B2D4}" type="presOf" srcId="{DB70A2D6-00EB-4600-8E98-E9442A9DE580}" destId="{A64F4F55-40D7-4F90-8E46-39B3AB496BC4}" srcOrd="0" destOrd="0" presId="urn:microsoft.com/office/officeart/2016/7/layout/BasicLinearProcessNumbered"/>
    <dgm:cxn modelId="{A263B042-C243-4985-9882-D426118FAADB}" type="presOf" srcId="{F353C865-D488-45C3-92E1-5C22CEB5FAAB}" destId="{7811ADB0-0302-4C33-81B2-46F9E0933BF9}" srcOrd="1" destOrd="0" presId="urn:microsoft.com/office/officeart/2016/7/layout/BasicLinearProcessNumbered"/>
    <dgm:cxn modelId="{0613A76F-4DA4-41B6-8DD9-1A40774A1B76}" srcId="{0781629A-FB5B-4EE2-9760-BF8978475706}" destId="{F353C865-D488-45C3-92E1-5C22CEB5FAAB}" srcOrd="1" destOrd="0" parTransId="{32F60693-3070-4E06-BD32-4FA2A3A473F2}" sibTransId="{6C61C652-70C0-43D8-BA27-55541A45BC01}"/>
    <dgm:cxn modelId="{0103A153-8406-48FA-9356-2C627ED48474}" srcId="{0781629A-FB5B-4EE2-9760-BF8978475706}" destId="{648262F2-C9A6-46B6-89DB-02C00BBC4542}" srcOrd="0" destOrd="0" parTransId="{A4155B16-308B-48ED-B841-E82751D6E4AA}" sibTransId="{DB70A2D6-00EB-4600-8E98-E9442A9DE580}"/>
    <dgm:cxn modelId="{EB7A2489-0B0D-48FF-92DC-DBAACEE4DEA3}" type="presOf" srcId="{F353C865-D488-45C3-92E1-5C22CEB5FAAB}" destId="{0012C4B0-993A-4972-8456-F11F575CC859}" srcOrd="0" destOrd="0" presId="urn:microsoft.com/office/officeart/2016/7/layout/BasicLinearProcessNumbered"/>
    <dgm:cxn modelId="{4FDA46A9-3F12-4C4B-BEFA-C67988B1AC58}" type="presOf" srcId="{44474E57-FD74-4205-8365-9B63EFAE42FD}" destId="{B2012606-9CCE-43C5-90B3-3877A1B7BD1E}" srcOrd="0" destOrd="0" presId="urn:microsoft.com/office/officeart/2016/7/layout/BasicLinearProcessNumbered"/>
    <dgm:cxn modelId="{8A219EA9-0248-43A8-B6F7-46AF5165E75E}" type="presOf" srcId="{6C61C652-70C0-43D8-BA27-55541A45BC01}" destId="{41207DF2-A1D7-4EBD-8730-D0583B4A1A9A}" srcOrd="0" destOrd="0" presId="urn:microsoft.com/office/officeart/2016/7/layout/BasicLinearProcessNumbered"/>
    <dgm:cxn modelId="{0C2237BB-D7A8-4EE7-8136-98E9CC530FA8}" type="presOf" srcId="{55458F8E-CFEE-40A8-AC6B-342D54CA84EB}" destId="{9CEF7B64-F7B0-4C2A-B45C-E5995E11701A}" srcOrd="0" destOrd="0" presId="urn:microsoft.com/office/officeart/2016/7/layout/BasicLinearProcessNumbered"/>
    <dgm:cxn modelId="{5FA9AAC2-003A-45D7-A0BE-A001F1F0A732}" srcId="{0781629A-FB5B-4EE2-9760-BF8978475706}" destId="{55458F8E-CFEE-40A8-AC6B-342D54CA84EB}" srcOrd="2" destOrd="0" parTransId="{B303104E-3FC6-4822-9070-31FD693B580A}" sibTransId="{44474E57-FD74-4205-8365-9B63EFAE42FD}"/>
    <dgm:cxn modelId="{E44A9EEA-ECA5-4C7A-B0F0-E2626F3532BB}" type="presOf" srcId="{0781629A-FB5B-4EE2-9760-BF8978475706}" destId="{C486F469-BDC8-4A12-957D-503FCBA7799C}" srcOrd="0" destOrd="0" presId="urn:microsoft.com/office/officeart/2016/7/layout/BasicLinearProcessNumbered"/>
    <dgm:cxn modelId="{675CF5B7-E8FD-4742-BCF1-4ECB29BFE23F}" type="presParOf" srcId="{C486F469-BDC8-4A12-957D-503FCBA7799C}" destId="{4E5CD212-7AE8-4C2B-8252-A850514A94A1}" srcOrd="0" destOrd="0" presId="urn:microsoft.com/office/officeart/2016/7/layout/BasicLinearProcessNumbered"/>
    <dgm:cxn modelId="{D4AC2848-62F0-4CE9-B5E4-BC1783332E10}" type="presParOf" srcId="{4E5CD212-7AE8-4C2B-8252-A850514A94A1}" destId="{BD0949FA-0974-413D-8933-32DC043CC49C}" srcOrd="0" destOrd="0" presId="urn:microsoft.com/office/officeart/2016/7/layout/BasicLinearProcessNumbered"/>
    <dgm:cxn modelId="{CCD0236A-5910-4386-BCD1-31E039C76902}" type="presParOf" srcId="{4E5CD212-7AE8-4C2B-8252-A850514A94A1}" destId="{A64F4F55-40D7-4F90-8E46-39B3AB496BC4}" srcOrd="1" destOrd="0" presId="urn:microsoft.com/office/officeart/2016/7/layout/BasicLinearProcessNumbered"/>
    <dgm:cxn modelId="{8778A2E9-9064-4A2B-A120-4CC453FC0A77}" type="presParOf" srcId="{4E5CD212-7AE8-4C2B-8252-A850514A94A1}" destId="{E5918339-9C09-4E53-9B79-469830AC120D}" srcOrd="2" destOrd="0" presId="urn:microsoft.com/office/officeart/2016/7/layout/BasicLinearProcessNumbered"/>
    <dgm:cxn modelId="{B896DF06-6A46-4C34-896C-6FE61FC9E21B}" type="presParOf" srcId="{4E5CD212-7AE8-4C2B-8252-A850514A94A1}" destId="{79265911-A928-4241-B6DB-9C0AAC9F8DFE}" srcOrd="3" destOrd="0" presId="urn:microsoft.com/office/officeart/2016/7/layout/BasicLinearProcessNumbered"/>
    <dgm:cxn modelId="{60DD67BB-7A06-4CAD-99C0-356D22836617}" type="presParOf" srcId="{C486F469-BDC8-4A12-957D-503FCBA7799C}" destId="{177083CD-73A7-4F8C-B0C2-3A04538BF71D}" srcOrd="1" destOrd="0" presId="urn:microsoft.com/office/officeart/2016/7/layout/BasicLinearProcessNumbered"/>
    <dgm:cxn modelId="{00F25E47-EEF6-41F1-8DAB-0CD63920231E}" type="presParOf" srcId="{C486F469-BDC8-4A12-957D-503FCBA7799C}" destId="{96BAF64E-22BD-429E-AFA3-27C40CC4C3E2}" srcOrd="2" destOrd="0" presId="urn:microsoft.com/office/officeart/2016/7/layout/BasicLinearProcessNumbered"/>
    <dgm:cxn modelId="{AF1526BB-82C2-4D38-A9C0-7EB36EB48669}" type="presParOf" srcId="{96BAF64E-22BD-429E-AFA3-27C40CC4C3E2}" destId="{0012C4B0-993A-4972-8456-F11F575CC859}" srcOrd="0" destOrd="0" presId="urn:microsoft.com/office/officeart/2016/7/layout/BasicLinearProcessNumbered"/>
    <dgm:cxn modelId="{8938E859-C368-47CD-A211-14852536CE6F}" type="presParOf" srcId="{96BAF64E-22BD-429E-AFA3-27C40CC4C3E2}" destId="{41207DF2-A1D7-4EBD-8730-D0583B4A1A9A}" srcOrd="1" destOrd="0" presId="urn:microsoft.com/office/officeart/2016/7/layout/BasicLinearProcessNumbered"/>
    <dgm:cxn modelId="{E2CA0B8F-3AA2-439B-B43B-2ED5A9AF4FB7}" type="presParOf" srcId="{96BAF64E-22BD-429E-AFA3-27C40CC4C3E2}" destId="{50F123B8-3250-48AB-B367-3B5ECDF39B8D}" srcOrd="2" destOrd="0" presId="urn:microsoft.com/office/officeart/2016/7/layout/BasicLinearProcessNumbered"/>
    <dgm:cxn modelId="{26A7CD2C-DCD6-40E4-8F24-B8DDB1596E21}" type="presParOf" srcId="{96BAF64E-22BD-429E-AFA3-27C40CC4C3E2}" destId="{7811ADB0-0302-4C33-81B2-46F9E0933BF9}" srcOrd="3" destOrd="0" presId="urn:microsoft.com/office/officeart/2016/7/layout/BasicLinearProcessNumbered"/>
    <dgm:cxn modelId="{A990C4B8-9F28-46A6-A664-BEC6E5E5E68D}" type="presParOf" srcId="{C486F469-BDC8-4A12-957D-503FCBA7799C}" destId="{2896F15F-0929-487B-92D6-04DF6BCDCD49}" srcOrd="3" destOrd="0" presId="urn:microsoft.com/office/officeart/2016/7/layout/BasicLinearProcessNumbered"/>
    <dgm:cxn modelId="{62F3744B-2AC3-404D-92B5-21C8C65F56ED}" type="presParOf" srcId="{C486F469-BDC8-4A12-957D-503FCBA7799C}" destId="{79899A51-E6BB-41B0-B2B3-D3F0531E58B5}" srcOrd="4" destOrd="0" presId="urn:microsoft.com/office/officeart/2016/7/layout/BasicLinearProcessNumbered"/>
    <dgm:cxn modelId="{3E7EA790-1B39-4D9B-A757-0203C6C13901}" type="presParOf" srcId="{79899A51-E6BB-41B0-B2B3-D3F0531E58B5}" destId="{9CEF7B64-F7B0-4C2A-B45C-E5995E11701A}" srcOrd="0" destOrd="0" presId="urn:microsoft.com/office/officeart/2016/7/layout/BasicLinearProcessNumbered"/>
    <dgm:cxn modelId="{34B80DA0-7B49-47CA-9796-200F42E736EA}" type="presParOf" srcId="{79899A51-E6BB-41B0-B2B3-D3F0531E58B5}" destId="{B2012606-9CCE-43C5-90B3-3877A1B7BD1E}" srcOrd="1" destOrd="0" presId="urn:microsoft.com/office/officeart/2016/7/layout/BasicLinearProcessNumbered"/>
    <dgm:cxn modelId="{CA0AD48F-1F87-44A2-9865-20CADEDCFFBF}" type="presParOf" srcId="{79899A51-E6BB-41B0-B2B3-D3F0531E58B5}" destId="{42E9289E-881E-43D3-B174-250D85E638E7}" srcOrd="2" destOrd="0" presId="urn:microsoft.com/office/officeart/2016/7/layout/BasicLinearProcessNumbered"/>
    <dgm:cxn modelId="{599E518A-6341-45CC-96B8-DA07DE9457E0}" type="presParOf" srcId="{79899A51-E6BB-41B0-B2B3-D3F0531E58B5}" destId="{BE929E3E-64BE-49EC-B919-55CDAC08E3E0}"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9A45DE-3A57-4F25-9D7C-1B1147B3D2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0C023AC-4343-4749-9334-B0AE0869D398}">
      <dgm:prSet/>
      <dgm:spPr/>
      <dgm:t>
        <a:bodyPr/>
        <a:lstStyle/>
        <a:p>
          <a:pPr>
            <a:lnSpc>
              <a:spcPct val="100000"/>
            </a:lnSpc>
          </a:pPr>
          <a:r>
            <a:rPr lang="en-US" b="1" i="0" baseline="0" dirty="0"/>
            <a:t>Focus on finding the right “fit” rather than fixating on a particular school or set of schools</a:t>
          </a:r>
          <a:endParaRPr lang="en-US" dirty="0"/>
        </a:p>
      </dgm:t>
    </dgm:pt>
    <dgm:pt modelId="{A827D2BD-3C42-4E13-B126-B8223C10AF99}" type="parTrans" cxnId="{3BCB06D1-B48D-48B2-B031-82546E30F0EC}">
      <dgm:prSet/>
      <dgm:spPr/>
      <dgm:t>
        <a:bodyPr/>
        <a:lstStyle/>
        <a:p>
          <a:endParaRPr lang="en-US"/>
        </a:p>
      </dgm:t>
    </dgm:pt>
    <dgm:pt modelId="{E694F278-22B7-43A0-888C-1AF128829BFE}" type="sibTrans" cxnId="{3BCB06D1-B48D-48B2-B031-82546E30F0EC}">
      <dgm:prSet/>
      <dgm:spPr/>
      <dgm:t>
        <a:bodyPr/>
        <a:lstStyle/>
        <a:p>
          <a:endParaRPr lang="en-US"/>
        </a:p>
      </dgm:t>
    </dgm:pt>
    <dgm:pt modelId="{8EFC1C08-FCFA-470D-ACD8-FCAEB5E4B78D}">
      <dgm:prSet/>
      <dgm:spPr/>
      <dgm:t>
        <a:bodyPr/>
        <a:lstStyle/>
        <a:p>
          <a:pPr>
            <a:lnSpc>
              <a:spcPct val="100000"/>
            </a:lnSpc>
          </a:pPr>
          <a:r>
            <a:rPr lang="en-US" b="1" i="0" baseline="0" dirty="0"/>
            <a:t>Academic, Social, Financial, School Size, Accessibility, Community Fit</a:t>
          </a:r>
          <a:endParaRPr lang="en-US" dirty="0"/>
        </a:p>
      </dgm:t>
    </dgm:pt>
    <dgm:pt modelId="{FFA7833B-4BC2-4902-B1BC-5EA165F8FD00}" type="parTrans" cxnId="{574D15DC-46E2-4B6E-8273-6E10D183B75B}">
      <dgm:prSet/>
      <dgm:spPr/>
      <dgm:t>
        <a:bodyPr/>
        <a:lstStyle/>
        <a:p>
          <a:endParaRPr lang="en-US"/>
        </a:p>
      </dgm:t>
    </dgm:pt>
    <dgm:pt modelId="{5377474F-70FB-4685-AE3C-275BDE11A67D}" type="sibTrans" cxnId="{574D15DC-46E2-4B6E-8273-6E10D183B75B}">
      <dgm:prSet/>
      <dgm:spPr/>
      <dgm:t>
        <a:bodyPr/>
        <a:lstStyle/>
        <a:p>
          <a:endParaRPr lang="en-US"/>
        </a:p>
      </dgm:t>
    </dgm:pt>
    <dgm:pt modelId="{13A4A26E-06FC-48AF-B66E-18F490C8DEE3}">
      <dgm:prSet/>
      <dgm:spPr/>
      <dgm:t>
        <a:bodyPr/>
        <a:lstStyle/>
        <a:p>
          <a:pPr>
            <a:lnSpc>
              <a:spcPct val="100000"/>
            </a:lnSpc>
          </a:pPr>
          <a:r>
            <a:rPr lang="en-US" b="1" i="0" baseline="0" dirty="0"/>
            <a:t>Factors in College Choice Based on Clas</a:t>
          </a:r>
          <a:r>
            <a:rPr lang="en-US" b="1" dirty="0"/>
            <a:t>s of 2021 Exit Survey </a:t>
          </a:r>
          <a:endParaRPr lang="en-US" dirty="0"/>
        </a:p>
      </dgm:t>
    </dgm:pt>
    <dgm:pt modelId="{6E38C18E-39DD-4177-BBB3-F7A3565AF08F}" type="parTrans" cxnId="{847ED19D-07B8-45AD-B3E5-866ECD729A3A}">
      <dgm:prSet/>
      <dgm:spPr/>
      <dgm:t>
        <a:bodyPr/>
        <a:lstStyle/>
        <a:p>
          <a:endParaRPr lang="en-US"/>
        </a:p>
      </dgm:t>
    </dgm:pt>
    <dgm:pt modelId="{496ABA52-EC4C-4B2E-8A24-43AAB8A96FCF}" type="sibTrans" cxnId="{847ED19D-07B8-45AD-B3E5-866ECD729A3A}">
      <dgm:prSet/>
      <dgm:spPr/>
      <dgm:t>
        <a:bodyPr/>
        <a:lstStyle/>
        <a:p>
          <a:endParaRPr lang="en-US"/>
        </a:p>
      </dgm:t>
    </dgm:pt>
    <dgm:pt modelId="{6AAB487A-37D9-4886-B8B7-3FE086F2AA05}" type="pres">
      <dgm:prSet presAssocID="{529A45DE-3A57-4F25-9D7C-1B1147B3D2D8}" presName="linear" presStyleCnt="0">
        <dgm:presLayoutVars>
          <dgm:animLvl val="lvl"/>
          <dgm:resizeHandles val="exact"/>
        </dgm:presLayoutVars>
      </dgm:prSet>
      <dgm:spPr/>
    </dgm:pt>
    <dgm:pt modelId="{2EF0CA96-DBD6-482B-8B67-62AA1E6BDCEB}" type="pres">
      <dgm:prSet presAssocID="{60C023AC-4343-4749-9334-B0AE0869D398}" presName="parentText" presStyleLbl="node1" presStyleIdx="0" presStyleCnt="3">
        <dgm:presLayoutVars>
          <dgm:chMax val="0"/>
          <dgm:bulletEnabled val="1"/>
        </dgm:presLayoutVars>
      </dgm:prSet>
      <dgm:spPr/>
    </dgm:pt>
    <dgm:pt modelId="{BB19168F-E4F5-4152-858B-B955CAD04255}" type="pres">
      <dgm:prSet presAssocID="{E694F278-22B7-43A0-888C-1AF128829BFE}" presName="spacer" presStyleCnt="0"/>
      <dgm:spPr/>
    </dgm:pt>
    <dgm:pt modelId="{6B80D198-089D-4E0F-8F67-2370F42EEDE1}" type="pres">
      <dgm:prSet presAssocID="{8EFC1C08-FCFA-470D-ACD8-FCAEB5E4B78D}" presName="parentText" presStyleLbl="node1" presStyleIdx="1" presStyleCnt="3">
        <dgm:presLayoutVars>
          <dgm:chMax val="0"/>
          <dgm:bulletEnabled val="1"/>
        </dgm:presLayoutVars>
      </dgm:prSet>
      <dgm:spPr/>
    </dgm:pt>
    <dgm:pt modelId="{7E8C402F-74A1-4940-A2AA-E338DD91F913}" type="pres">
      <dgm:prSet presAssocID="{5377474F-70FB-4685-AE3C-275BDE11A67D}" presName="spacer" presStyleCnt="0"/>
      <dgm:spPr/>
    </dgm:pt>
    <dgm:pt modelId="{5667C747-EF68-47B5-AB9E-830417B37EBC}" type="pres">
      <dgm:prSet presAssocID="{13A4A26E-06FC-48AF-B66E-18F490C8DEE3}" presName="parentText" presStyleLbl="node1" presStyleIdx="2" presStyleCnt="3">
        <dgm:presLayoutVars>
          <dgm:chMax val="0"/>
          <dgm:bulletEnabled val="1"/>
        </dgm:presLayoutVars>
      </dgm:prSet>
      <dgm:spPr/>
    </dgm:pt>
  </dgm:ptLst>
  <dgm:cxnLst>
    <dgm:cxn modelId="{5A8A583F-0FC5-48E6-B7D5-789FA450D68D}" type="presOf" srcId="{8EFC1C08-FCFA-470D-ACD8-FCAEB5E4B78D}" destId="{6B80D198-089D-4E0F-8F67-2370F42EEDE1}" srcOrd="0" destOrd="0" presId="urn:microsoft.com/office/officeart/2005/8/layout/vList2"/>
    <dgm:cxn modelId="{90CB3978-A5A9-4C26-8EFB-9BCF3B838A4B}" type="presOf" srcId="{13A4A26E-06FC-48AF-B66E-18F490C8DEE3}" destId="{5667C747-EF68-47B5-AB9E-830417B37EBC}" srcOrd="0" destOrd="0" presId="urn:microsoft.com/office/officeart/2005/8/layout/vList2"/>
    <dgm:cxn modelId="{61DF3695-A3CF-4E43-A075-AF3D85AA9527}" type="presOf" srcId="{529A45DE-3A57-4F25-9D7C-1B1147B3D2D8}" destId="{6AAB487A-37D9-4886-B8B7-3FE086F2AA05}" srcOrd="0" destOrd="0" presId="urn:microsoft.com/office/officeart/2005/8/layout/vList2"/>
    <dgm:cxn modelId="{847ED19D-07B8-45AD-B3E5-866ECD729A3A}" srcId="{529A45DE-3A57-4F25-9D7C-1B1147B3D2D8}" destId="{13A4A26E-06FC-48AF-B66E-18F490C8DEE3}" srcOrd="2" destOrd="0" parTransId="{6E38C18E-39DD-4177-BBB3-F7A3565AF08F}" sibTransId="{496ABA52-EC4C-4B2E-8A24-43AAB8A96FCF}"/>
    <dgm:cxn modelId="{0819A4BF-18F4-424B-ACD6-5270BA2521F8}" type="presOf" srcId="{60C023AC-4343-4749-9334-B0AE0869D398}" destId="{2EF0CA96-DBD6-482B-8B67-62AA1E6BDCEB}" srcOrd="0" destOrd="0" presId="urn:microsoft.com/office/officeart/2005/8/layout/vList2"/>
    <dgm:cxn modelId="{3BCB06D1-B48D-48B2-B031-82546E30F0EC}" srcId="{529A45DE-3A57-4F25-9D7C-1B1147B3D2D8}" destId="{60C023AC-4343-4749-9334-B0AE0869D398}" srcOrd="0" destOrd="0" parTransId="{A827D2BD-3C42-4E13-B126-B8223C10AF99}" sibTransId="{E694F278-22B7-43A0-888C-1AF128829BFE}"/>
    <dgm:cxn modelId="{574D15DC-46E2-4B6E-8273-6E10D183B75B}" srcId="{529A45DE-3A57-4F25-9D7C-1B1147B3D2D8}" destId="{8EFC1C08-FCFA-470D-ACD8-FCAEB5E4B78D}" srcOrd="1" destOrd="0" parTransId="{FFA7833B-4BC2-4902-B1BC-5EA165F8FD00}" sibTransId="{5377474F-70FB-4685-AE3C-275BDE11A67D}"/>
    <dgm:cxn modelId="{32CF4EBF-0704-4048-84D2-AAC3168CCE6C}" type="presParOf" srcId="{6AAB487A-37D9-4886-B8B7-3FE086F2AA05}" destId="{2EF0CA96-DBD6-482B-8B67-62AA1E6BDCEB}" srcOrd="0" destOrd="0" presId="urn:microsoft.com/office/officeart/2005/8/layout/vList2"/>
    <dgm:cxn modelId="{EFFD7836-9A81-4D64-836F-C5BA5810CC68}" type="presParOf" srcId="{6AAB487A-37D9-4886-B8B7-3FE086F2AA05}" destId="{BB19168F-E4F5-4152-858B-B955CAD04255}" srcOrd="1" destOrd="0" presId="urn:microsoft.com/office/officeart/2005/8/layout/vList2"/>
    <dgm:cxn modelId="{0A11DA3E-2646-47CE-8B82-4E8B85C6EECB}" type="presParOf" srcId="{6AAB487A-37D9-4886-B8B7-3FE086F2AA05}" destId="{6B80D198-089D-4E0F-8F67-2370F42EEDE1}" srcOrd="2" destOrd="0" presId="urn:microsoft.com/office/officeart/2005/8/layout/vList2"/>
    <dgm:cxn modelId="{BE40BA2F-FAE2-40D9-B4A6-F149DA13F97A}" type="presParOf" srcId="{6AAB487A-37D9-4886-B8B7-3FE086F2AA05}" destId="{7E8C402F-74A1-4940-A2AA-E338DD91F913}" srcOrd="3" destOrd="0" presId="urn:microsoft.com/office/officeart/2005/8/layout/vList2"/>
    <dgm:cxn modelId="{7706DE41-5280-4E6E-A11A-78BD555C02ED}" type="presParOf" srcId="{6AAB487A-37D9-4886-B8B7-3FE086F2AA05}" destId="{5667C747-EF68-47B5-AB9E-830417B37E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E31B1B-B356-4688-9886-BEAB01427BE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5E55623-798A-45E4-8A52-3A467CD7CBD1}">
      <dgm:prSet/>
      <dgm:spPr/>
      <dgm:t>
        <a:bodyPr/>
        <a:lstStyle/>
        <a:p>
          <a:r>
            <a:rPr lang="en-US" b="1" i="1" u="sng" dirty="0"/>
            <a:t>Reach School</a:t>
          </a:r>
          <a:endParaRPr lang="en-US" dirty="0"/>
        </a:p>
      </dgm:t>
    </dgm:pt>
    <dgm:pt modelId="{11F4196C-95A8-4FFE-893E-AC9984B71861}" type="parTrans" cxnId="{2411F6BC-8A4C-408A-B5C2-D6CCA27584BB}">
      <dgm:prSet/>
      <dgm:spPr/>
      <dgm:t>
        <a:bodyPr/>
        <a:lstStyle/>
        <a:p>
          <a:endParaRPr lang="en-US"/>
        </a:p>
      </dgm:t>
    </dgm:pt>
    <dgm:pt modelId="{65E69E89-18EE-4A74-BBA3-00982A71F469}" type="sibTrans" cxnId="{2411F6BC-8A4C-408A-B5C2-D6CCA27584BB}">
      <dgm:prSet/>
      <dgm:spPr/>
      <dgm:t>
        <a:bodyPr/>
        <a:lstStyle/>
        <a:p>
          <a:endParaRPr lang="en-US"/>
        </a:p>
      </dgm:t>
    </dgm:pt>
    <dgm:pt modelId="{AA781379-44C2-41D7-AFBC-7452574765DB}">
      <dgm:prSet/>
      <dgm:spPr/>
      <dgm:t>
        <a:bodyPr/>
        <a:lstStyle/>
        <a:p>
          <a:r>
            <a:rPr lang="en-US" b="1" i="1" dirty="0"/>
            <a:t>may not</a:t>
          </a:r>
          <a:r>
            <a:rPr lang="en-US" b="1" dirty="0"/>
            <a:t> be accepted </a:t>
          </a:r>
          <a:endParaRPr lang="en-US" dirty="0"/>
        </a:p>
      </dgm:t>
    </dgm:pt>
    <dgm:pt modelId="{7D295E0E-2106-4540-A6CF-2BB547F0A025}" type="parTrans" cxnId="{32C7D1A2-503E-4926-93BD-19F405F77375}">
      <dgm:prSet/>
      <dgm:spPr/>
      <dgm:t>
        <a:bodyPr/>
        <a:lstStyle/>
        <a:p>
          <a:endParaRPr lang="en-US"/>
        </a:p>
      </dgm:t>
    </dgm:pt>
    <dgm:pt modelId="{BB1D327E-50EA-442D-BB95-16FC294F9E85}" type="sibTrans" cxnId="{32C7D1A2-503E-4926-93BD-19F405F77375}">
      <dgm:prSet/>
      <dgm:spPr/>
      <dgm:t>
        <a:bodyPr/>
        <a:lstStyle/>
        <a:p>
          <a:endParaRPr lang="en-US"/>
        </a:p>
      </dgm:t>
    </dgm:pt>
    <dgm:pt modelId="{F750836F-297E-4CD5-A79A-2A519EF71D23}">
      <dgm:prSet/>
      <dgm:spPr/>
      <dgm:t>
        <a:bodyPr/>
        <a:lstStyle/>
        <a:p>
          <a:r>
            <a:rPr lang="en-US" b="1" i="1" u="sng" dirty="0"/>
            <a:t>Good Match School</a:t>
          </a:r>
          <a:r>
            <a:rPr lang="en-US" dirty="0"/>
            <a:t> </a:t>
          </a:r>
        </a:p>
      </dgm:t>
    </dgm:pt>
    <dgm:pt modelId="{4A4F46E8-66F3-4EF2-9683-E0F49D83D26D}" type="parTrans" cxnId="{CC214791-D947-4420-87BF-4C368BCE661A}">
      <dgm:prSet/>
      <dgm:spPr/>
      <dgm:t>
        <a:bodyPr/>
        <a:lstStyle/>
        <a:p>
          <a:endParaRPr lang="en-US"/>
        </a:p>
      </dgm:t>
    </dgm:pt>
    <dgm:pt modelId="{1A33387E-402E-4FB6-9667-8BB5484DE51B}" type="sibTrans" cxnId="{CC214791-D947-4420-87BF-4C368BCE661A}">
      <dgm:prSet/>
      <dgm:spPr/>
      <dgm:t>
        <a:bodyPr/>
        <a:lstStyle/>
        <a:p>
          <a:endParaRPr lang="en-US"/>
        </a:p>
      </dgm:t>
    </dgm:pt>
    <dgm:pt modelId="{47D0831F-B91C-495F-BEE5-5F149B2320F2}">
      <dgm:prSet/>
      <dgm:spPr/>
      <dgm:t>
        <a:bodyPr/>
        <a:lstStyle/>
        <a:p>
          <a:r>
            <a:rPr lang="en-US" b="1" i="1" dirty="0"/>
            <a:t>should be</a:t>
          </a:r>
          <a:r>
            <a:rPr lang="en-US" b="1" dirty="0"/>
            <a:t> accepted</a:t>
          </a:r>
          <a:r>
            <a:rPr lang="en-US" dirty="0"/>
            <a:t> </a:t>
          </a:r>
        </a:p>
      </dgm:t>
    </dgm:pt>
    <dgm:pt modelId="{EB1C7919-FBF1-4D31-AE29-E203BAF0017C}" type="parTrans" cxnId="{446DE69C-BAD0-45C7-AE1C-A6446DEFA8A7}">
      <dgm:prSet/>
      <dgm:spPr/>
      <dgm:t>
        <a:bodyPr/>
        <a:lstStyle/>
        <a:p>
          <a:endParaRPr lang="en-US"/>
        </a:p>
      </dgm:t>
    </dgm:pt>
    <dgm:pt modelId="{3211ED25-932C-43AF-8442-33AECE24DBE6}" type="sibTrans" cxnId="{446DE69C-BAD0-45C7-AE1C-A6446DEFA8A7}">
      <dgm:prSet/>
      <dgm:spPr/>
      <dgm:t>
        <a:bodyPr/>
        <a:lstStyle/>
        <a:p>
          <a:endParaRPr lang="en-US"/>
        </a:p>
      </dgm:t>
    </dgm:pt>
    <dgm:pt modelId="{CAD3B7C9-96FD-4AD8-8CA4-2D488E8CB185}">
      <dgm:prSet/>
      <dgm:spPr/>
      <dgm:t>
        <a:bodyPr/>
        <a:lstStyle/>
        <a:p>
          <a:r>
            <a:rPr lang="en-US" b="1" i="1" u="sng" dirty="0"/>
            <a:t>Safe School</a:t>
          </a:r>
          <a:r>
            <a:rPr lang="en-US" b="1" dirty="0"/>
            <a:t> </a:t>
          </a:r>
          <a:endParaRPr lang="en-US" dirty="0"/>
        </a:p>
      </dgm:t>
    </dgm:pt>
    <dgm:pt modelId="{D6BCBD8E-CD24-4CBF-A6A2-5CB2BC877E5C}" type="parTrans" cxnId="{24E296EB-511D-4D02-A48B-19B00F625E61}">
      <dgm:prSet/>
      <dgm:spPr/>
      <dgm:t>
        <a:bodyPr/>
        <a:lstStyle/>
        <a:p>
          <a:endParaRPr lang="en-US"/>
        </a:p>
      </dgm:t>
    </dgm:pt>
    <dgm:pt modelId="{5A7C8B72-7FF5-4EA2-B838-CD9444EAB3B3}" type="sibTrans" cxnId="{24E296EB-511D-4D02-A48B-19B00F625E61}">
      <dgm:prSet/>
      <dgm:spPr/>
      <dgm:t>
        <a:bodyPr/>
        <a:lstStyle/>
        <a:p>
          <a:endParaRPr lang="en-US"/>
        </a:p>
      </dgm:t>
    </dgm:pt>
    <dgm:pt modelId="{8AAC02C1-D1DF-4C05-AD85-779B61395B53}">
      <dgm:prSet/>
      <dgm:spPr/>
      <dgm:t>
        <a:bodyPr/>
        <a:lstStyle/>
        <a:p>
          <a:r>
            <a:rPr lang="en-US" b="1" i="1" dirty="0"/>
            <a:t>will most likely be</a:t>
          </a:r>
          <a:r>
            <a:rPr lang="en-US" b="1" dirty="0"/>
            <a:t> accepted</a:t>
          </a:r>
          <a:endParaRPr lang="en-US" dirty="0"/>
        </a:p>
      </dgm:t>
    </dgm:pt>
    <dgm:pt modelId="{6B0621A5-E395-4C33-85E6-FB1C25A824A4}" type="parTrans" cxnId="{43E877C8-15D3-4499-8B48-29393C7405E5}">
      <dgm:prSet/>
      <dgm:spPr/>
      <dgm:t>
        <a:bodyPr/>
        <a:lstStyle/>
        <a:p>
          <a:endParaRPr lang="en-US"/>
        </a:p>
      </dgm:t>
    </dgm:pt>
    <dgm:pt modelId="{46408109-9FEC-4F61-98D6-ADDFFA5BFF7B}" type="sibTrans" cxnId="{43E877C8-15D3-4499-8B48-29393C7405E5}">
      <dgm:prSet/>
      <dgm:spPr/>
      <dgm:t>
        <a:bodyPr/>
        <a:lstStyle/>
        <a:p>
          <a:endParaRPr lang="en-US"/>
        </a:p>
      </dgm:t>
    </dgm:pt>
    <dgm:pt modelId="{C5C191A5-DF2A-4E87-B17F-B1E375BB5414}">
      <dgm:prSet/>
      <dgm:spPr/>
      <dgm:t>
        <a:bodyPr/>
        <a:lstStyle/>
        <a:p>
          <a:r>
            <a:rPr lang="en-US" b="1" dirty="0"/>
            <a:t>Safe schools are only truly safe if you apply on time, they are within your family’s budget AND you </a:t>
          </a:r>
          <a:r>
            <a:rPr lang="en-US" b="1" u="sng" dirty="0"/>
            <a:t>really want to go there</a:t>
          </a:r>
          <a:r>
            <a:rPr lang="en-US" b="1" dirty="0"/>
            <a:t>!!!</a:t>
          </a:r>
          <a:endParaRPr lang="en-US" dirty="0"/>
        </a:p>
      </dgm:t>
    </dgm:pt>
    <dgm:pt modelId="{9C5E4760-D439-4115-8AB2-F442AC86770E}" type="parTrans" cxnId="{4B45040A-6B2A-494C-ACD5-BE5532F0F693}">
      <dgm:prSet/>
      <dgm:spPr/>
      <dgm:t>
        <a:bodyPr/>
        <a:lstStyle/>
        <a:p>
          <a:endParaRPr lang="en-US"/>
        </a:p>
      </dgm:t>
    </dgm:pt>
    <dgm:pt modelId="{1E582D2F-8960-4421-8CA0-98D78AA192AE}" type="sibTrans" cxnId="{4B45040A-6B2A-494C-ACD5-BE5532F0F693}">
      <dgm:prSet/>
      <dgm:spPr/>
      <dgm:t>
        <a:bodyPr/>
        <a:lstStyle/>
        <a:p>
          <a:endParaRPr lang="en-US"/>
        </a:p>
      </dgm:t>
    </dgm:pt>
    <dgm:pt modelId="{01BBDF82-90C5-4403-B7A4-02A553292F62}" type="pres">
      <dgm:prSet presAssocID="{1DE31B1B-B356-4688-9886-BEAB01427BEA}" presName="linear" presStyleCnt="0">
        <dgm:presLayoutVars>
          <dgm:animLvl val="lvl"/>
          <dgm:resizeHandles val="exact"/>
        </dgm:presLayoutVars>
      </dgm:prSet>
      <dgm:spPr/>
    </dgm:pt>
    <dgm:pt modelId="{27BB5BE4-D17A-4374-AF8A-AECA32CB64E6}" type="pres">
      <dgm:prSet presAssocID="{75E55623-798A-45E4-8A52-3A467CD7CBD1}" presName="parentText" presStyleLbl="node1" presStyleIdx="0" presStyleCnt="4">
        <dgm:presLayoutVars>
          <dgm:chMax val="0"/>
          <dgm:bulletEnabled val="1"/>
        </dgm:presLayoutVars>
      </dgm:prSet>
      <dgm:spPr/>
    </dgm:pt>
    <dgm:pt modelId="{55DC1244-F9F8-4816-983B-14E923EFB68A}" type="pres">
      <dgm:prSet presAssocID="{75E55623-798A-45E4-8A52-3A467CD7CBD1}" presName="childText" presStyleLbl="revTx" presStyleIdx="0" presStyleCnt="3">
        <dgm:presLayoutVars>
          <dgm:bulletEnabled val="1"/>
        </dgm:presLayoutVars>
      </dgm:prSet>
      <dgm:spPr/>
    </dgm:pt>
    <dgm:pt modelId="{98B2A2AC-DBA9-4EBC-8E26-CB6017BC32DF}" type="pres">
      <dgm:prSet presAssocID="{F750836F-297E-4CD5-A79A-2A519EF71D23}" presName="parentText" presStyleLbl="node1" presStyleIdx="1" presStyleCnt="4">
        <dgm:presLayoutVars>
          <dgm:chMax val="0"/>
          <dgm:bulletEnabled val="1"/>
        </dgm:presLayoutVars>
      </dgm:prSet>
      <dgm:spPr/>
    </dgm:pt>
    <dgm:pt modelId="{55861BB1-D801-4CDB-A8C0-601DB8AA5F2A}" type="pres">
      <dgm:prSet presAssocID="{F750836F-297E-4CD5-A79A-2A519EF71D23}" presName="childText" presStyleLbl="revTx" presStyleIdx="1" presStyleCnt="3">
        <dgm:presLayoutVars>
          <dgm:bulletEnabled val="1"/>
        </dgm:presLayoutVars>
      </dgm:prSet>
      <dgm:spPr/>
    </dgm:pt>
    <dgm:pt modelId="{2EBF827E-2E8B-4C0C-BB6F-513BA65C6AF7}" type="pres">
      <dgm:prSet presAssocID="{CAD3B7C9-96FD-4AD8-8CA4-2D488E8CB185}" presName="parentText" presStyleLbl="node1" presStyleIdx="2" presStyleCnt="4">
        <dgm:presLayoutVars>
          <dgm:chMax val="0"/>
          <dgm:bulletEnabled val="1"/>
        </dgm:presLayoutVars>
      </dgm:prSet>
      <dgm:spPr/>
    </dgm:pt>
    <dgm:pt modelId="{AB2E9ACF-4982-482F-9677-A0F070EE35C0}" type="pres">
      <dgm:prSet presAssocID="{CAD3B7C9-96FD-4AD8-8CA4-2D488E8CB185}" presName="childText" presStyleLbl="revTx" presStyleIdx="2" presStyleCnt="3">
        <dgm:presLayoutVars>
          <dgm:bulletEnabled val="1"/>
        </dgm:presLayoutVars>
      </dgm:prSet>
      <dgm:spPr/>
    </dgm:pt>
    <dgm:pt modelId="{82BA43F0-36BB-4BAC-90B7-ACF2AB716329}" type="pres">
      <dgm:prSet presAssocID="{C5C191A5-DF2A-4E87-B17F-B1E375BB5414}" presName="parentText" presStyleLbl="node1" presStyleIdx="3" presStyleCnt="4">
        <dgm:presLayoutVars>
          <dgm:chMax val="0"/>
          <dgm:bulletEnabled val="1"/>
        </dgm:presLayoutVars>
      </dgm:prSet>
      <dgm:spPr/>
    </dgm:pt>
  </dgm:ptLst>
  <dgm:cxnLst>
    <dgm:cxn modelId="{4B45040A-6B2A-494C-ACD5-BE5532F0F693}" srcId="{1DE31B1B-B356-4688-9886-BEAB01427BEA}" destId="{C5C191A5-DF2A-4E87-B17F-B1E375BB5414}" srcOrd="3" destOrd="0" parTransId="{9C5E4760-D439-4115-8AB2-F442AC86770E}" sibTransId="{1E582D2F-8960-4421-8CA0-98D78AA192AE}"/>
    <dgm:cxn modelId="{C684612D-E2F7-4064-B9FD-DCC790763D70}" type="presOf" srcId="{8AAC02C1-D1DF-4C05-AD85-779B61395B53}" destId="{AB2E9ACF-4982-482F-9677-A0F070EE35C0}" srcOrd="0" destOrd="0" presId="urn:microsoft.com/office/officeart/2005/8/layout/vList2"/>
    <dgm:cxn modelId="{BA6D1760-64B0-4D53-9664-E228C50A9E5B}" type="presOf" srcId="{75E55623-798A-45E4-8A52-3A467CD7CBD1}" destId="{27BB5BE4-D17A-4374-AF8A-AECA32CB64E6}" srcOrd="0" destOrd="0" presId="urn:microsoft.com/office/officeart/2005/8/layout/vList2"/>
    <dgm:cxn modelId="{AC25374B-09E0-4385-8184-69058312F065}" type="presOf" srcId="{F750836F-297E-4CD5-A79A-2A519EF71D23}" destId="{98B2A2AC-DBA9-4EBC-8E26-CB6017BC32DF}" srcOrd="0" destOrd="0" presId="urn:microsoft.com/office/officeart/2005/8/layout/vList2"/>
    <dgm:cxn modelId="{0C09998F-A695-4142-A726-B90861E7D897}" type="presOf" srcId="{C5C191A5-DF2A-4E87-B17F-B1E375BB5414}" destId="{82BA43F0-36BB-4BAC-90B7-ACF2AB716329}" srcOrd="0" destOrd="0" presId="urn:microsoft.com/office/officeart/2005/8/layout/vList2"/>
    <dgm:cxn modelId="{CC214791-D947-4420-87BF-4C368BCE661A}" srcId="{1DE31B1B-B356-4688-9886-BEAB01427BEA}" destId="{F750836F-297E-4CD5-A79A-2A519EF71D23}" srcOrd="1" destOrd="0" parTransId="{4A4F46E8-66F3-4EF2-9683-E0F49D83D26D}" sibTransId="{1A33387E-402E-4FB6-9667-8BB5484DE51B}"/>
    <dgm:cxn modelId="{446DE69C-BAD0-45C7-AE1C-A6446DEFA8A7}" srcId="{F750836F-297E-4CD5-A79A-2A519EF71D23}" destId="{47D0831F-B91C-495F-BEE5-5F149B2320F2}" srcOrd="0" destOrd="0" parTransId="{EB1C7919-FBF1-4D31-AE29-E203BAF0017C}" sibTransId="{3211ED25-932C-43AF-8442-33AECE24DBE6}"/>
    <dgm:cxn modelId="{32C7D1A2-503E-4926-93BD-19F405F77375}" srcId="{75E55623-798A-45E4-8A52-3A467CD7CBD1}" destId="{AA781379-44C2-41D7-AFBC-7452574765DB}" srcOrd="0" destOrd="0" parTransId="{7D295E0E-2106-4540-A6CF-2BB547F0A025}" sibTransId="{BB1D327E-50EA-442D-BB95-16FC294F9E85}"/>
    <dgm:cxn modelId="{CA5766AB-E34E-4CA4-9751-AE365C1754DE}" type="presOf" srcId="{AA781379-44C2-41D7-AFBC-7452574765DB}" destId="{55DC1244-F9F8-4816-983B-14E923EFB68A}" srcOrd="0" destOrd="0" presId="urn:microsoft.com/office/officeart/2005/8/layout/vList2"/>
    <dgm:cxn modelId="{2411F6BC-8A4C-408A-B5C2-D6CCA27584BB}" srcId="{1DE31B1B-B356-4688-9886-BEAB01427BEA}" destId="{75E55623-798A-45E4-8A52-3A467CD7CBD1}" srcOrd="0" destOrd="0" parTransId="{11F4196C-95A8-4FFE-893E-AC9984B71861}" sibTransId="{65E69E89-18EE-4A74-BBA3-00982A71F469}"/>
    <dgm:cxn modelId="{43E877C8-15D3-4499-8B48-29393C7405E5}" srcId="{CAD3B7C9-96FD-4AD8-8CA4-2D488E8CB185}" destId="{8AAC02C1-D1DF-4C05-AD85-779B61395B53}" srcOrd="0" destOrd="0" parTransId="{6B0621A5-E395-4C33-85E6-FB1C25A824A4}" sibTransId="{46408109-9FEC-4F61-98D6-ADDFFA5BFF7B}"/>
    <dgm:cxn modelId="{8BB08FDB-04D3-4CC6-886B-4C3D2A4D0303}" type="presOf" srcId="{1DE31B1B-B356-4688-9886-BEAB01427BEA}" destId="{01BBDF82-90C5-4403-B7A4-02A553292F62}" srcOrd="0" destOrd="0" presId="urn:microsoft.com/office/officeart/2005/8/layout/vList2"/>
    <dgm:cxn modelId="{754095DB-F4C5-4F50-BD68-C87AE4207E07}" type="presOf" srcId="{CAD3B7C9-96FD-4AD8-8CA4-2D488E8CB185}" destId="{2EBF827E-2E8B-4C0C-BB6F-513BA65C6AF7}" srcOrd="0" destOrd="0" presId="urn:microsoft.com/office/officeart/2005/8/layout/vList2"/>
    <dgm:cxn modelId="{01246CDD-DAF2-4A1B-A180-E7853EDCBE7B}" type="presOf" srcId="{47D0831F-B91C-495F-BEE5-5F149B2320F2}" destId="{55861BB1-D801-4CDB-A8C0-601DB8AA5F2A}" srcOrd="0" destOrd="0" presId="urn:microsoft.com/office/officeart/2005/8/layout/vList2"/>
    <dgm:cxn modelId="{24E296EB-511D-4D02-A48B-19B00F625E61}" srcId="{1DE31B1B-B356-4688-9886-BEAB01427BEA}" destId="{CAD3B7C9-96FD-4AD8-8CA4-2D488E8CB185}" srcOrd="2" destOrd="0" parTransId="{D6BCBD8E-CD24-4CBF-A6A2-5CB2BC877E5C}" sibTransId="{5A7C8B72-7FF5-4EA2-B838-CD9444EAB3B3}"/>
    <dgm:cxn modelId="{C001B7E0-96AF-4021-B7BC-8D31E36AB803}" type="presParOf" srcId="{01BBDF82-90C5-4403-B7A4-02A553292F62}" destId="{27BB5BE4-D17A-4374-AF8A-AECA32CB64E6}" srcOrd="0" destOrd="0" presId="urn:microsoft.com/office/officeart/2005/8/layout/vList2"/>
    <dgm:cxn modelId="{CB66FF1B-EC9C-4F6F-82B8-344B8CCB50A1}" type="presParOf" srcId="{01BBDF82-90C5-4403-B7A4-02A553292F62}" destId="{55DC1244-F9F8-4816-983B-14E923EFB68A}" srcOrd="1" destOrd="0" presId="urn:microsoft.com/office/officeart/2005/8/layout/vList2"/>
    <dgm:cxn modelId="{554F5727-60B9-4FE0-BFE7-5E693B6004B7}" type="presParOf" srcId="{01BBDF82-90C5-4403-B7A4-02A553292F62}" destId="{98B2A2AC-DBA9-4EBC-8E26-CB6017BC32DF}" srcOrd="2" destOrd="0" presId="urn:microsoft.com/office/officeart/2005/8/layout/vList2"/>
    <dgm:cxn modelId="{0BA28D22-57DF-4A04-8549-8817BED5DDF3}" type="presParOf" srcId="{01BBDF82-90C5-4403-B7A4-02A553292F62}" destId="{55861BB1-D801-4CDB-A8C0-601DB8AA5F2A}" srcOrd="3" destOrd="0" presId="urn:microsoft.com/office/officeart/2005/8/layout/vList2"/>
    <dgm:cxn modelId="{F6DFEAA3-EF12-4670-AE52-D67BE299FA5E}" type="presParOf" srcId="{01BBDF82-90C5-4403-B7A4-02A553292F62}" destId="{2EBF827E-2E8B-4C0C-BB6F-513BA65C6AF7}" srcOrd="4" destOrd="0" presId="urn:microsoft.com/office/officeart/2005/8/layout/vList2"/>
    <dgm:cxn modelId="{BB1E8218-22EC-41F2-BC28-39D79694D56E}" type="presParOf" srcId="{01BBDF82-90C5-4403-B7A4-02A553292F62}" destId="{AB2E9ACF-4982-482F-9677-A0F070EE35C0}" srcOrd="5" destOrd="0" presId="urn:microsoft.com/office/officeart/2005/8/layout/vList2"/>
    <dgm:cxn modelId="{D71B0A5E-E569-4BFB-A750-6F5B064DB349}" type="presParOf" srcId="{01BBDF82-90C5-4403-B7A4-02A553292F62}" destId="{82BA43F0-36BB-4BAC-90B7-ACF2AB7163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E35E2-7119-4B46-9ABB-D8F22896D3F2}">
      <dsp:nvSpPr>
        <dsp:cNvPr id="0" name=""/>
        <dsp:cNvSpPr/>
      </dsp:nvSpPr>
      <dsp:spPr>
        <a:xfrm>
          <a:off x="0" y="5098198"/>
          <a:ext cx="1171575" cy="5578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2" tIns="128016" rIns="83322" bIns="128016" numCol="1" spcCol="1270" anchor="ctr" anchorCtr="0">
          <a:noAutofit/>
        </a:bodyPr>
        <a:lstStyle/>
        <a:p>
          <a:pPr marL="0" lvl="0" indent="0" algn="ctr" defTabSz="800100">
            <a:lnSpc>
              <a:spcPct val="90000"/>
            </a:lnSpc>
            <a:spcBef>
              <a:spcPct val="0"/>
            </a:spcBef>
            <a:spcAft>
              <a:spcPct val="35000"/>
            </a:spcAft>
            <a:buNone/>
          </a:pPr>
          <a:r>
            <a:rPr lang="en-US" sz="1800" kern="1200" dirty="0"/>
            <a:t>Lead</a:t>
          </a:r>
        </a:p>
      </dsp:txBody>
      <dsp:txXfrm>
        <a:off x="0" y="5098198"/>
        <a:ext cx="1171575" cy="557893"/>
      </dsp:txXfrm>
    </dsp:sp>
    <dsp:sp modelId="{0A0BA5EF-4BAC-425A-AFB3-35E5C26CC1C5}">
      <dsp:nvSpPr>
        <dsp:cNvPr id="0" name=""/>
        <dsp:cNvSpPr/>
      </dsp:nvSpPr>
      <dsp:spPr>
        <a:xfrm>
          <a:off x="1171575" y="5098198"/>
          <a:ext cx="3514725" cy="55789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295" tIns="139700" rIns="71295" bIns="139700" numCol="1" spcCol="1270" anchor="ctr" anchorCtr="0">
          <a:noAutofit/>
        </a:bodyPr>
        <a:lstStyle/>
        <a:p>
          <a:pPr marL="0" lvl="0" indent="0" algn="l" defTabSz="488950">
            <a:lnSpc>
              <a:spcPct val="90000"/>
            </a:lnSpc>
            <a:spcBef>
              <a:spcPct val="0"/>
            </a:spcBef>
            <a:spcAft>
              <a:spcPct val="35000"/>
            </a:spcAft>
            <a:buNone/>
          </a:pPr>
          <a:r>
            <a:rPr lang="en-US" sz="1100" kern="1200" dirty="0"/>
            <a:t>Lead the financial process</a:t>
          </a:r>
        </a:p>
      </dsp:txBody>
      <dsp:txXfrm>
        <a:off x="1171575" y="5098198"/>
        <a:ext cx="3514725" cy="557893"/>
      </dsp:txXfrm>
    </dsp:sp>
    <dsp:sp modelId="{256D73A0-1CD6-4380-96AD-D6E038DDC9B8}">
      <dsp:nvSpPr>
        <dsp:cNvPr id="0" name=""/>
        <dsp:cNvSpPr/>
      </dsp:nvSpPr>
      <dsp:spPr>
        <a:xfrm rot="10800000">
          <a:off x="0" y="4248527"/>
          <a:ext cx="1171575" cy="85803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2" tIns="128016" rIns="83322"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Plan</a:t>
          </a:r>
        </a:p>
      </dsp:txBody>
      <dsp:txXfrm rot="-10800000">
        <a:off x="0" y="4248527"/>
        <a:ext cx="1171575" cy="557725"/>
      </dsp:txXfrm>
    </dsp:sp>
    <dsp:sp modelId="{30DD7AB5-79F5-4ACD-814C-36FCB1F6BA8F}">
      <dsp:nvSpPr>
        <dsp:cNvPr id="0" name=""/>
        <dsp:cNvSpPr/>
      </dsp:nvSpPr>
      <dsp:spPr>
        <a:xfrm>
          <a:off x="1171575" y="4248527"/>
          <a:ext cx="3514725" cy="55772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295" tIns="139700" rIns="71295" bIns="139700" numCol="1" spcCol="1270" anchor="ctr" anchorCtr="0">
          <a:noAutofit/>
        </a:bodyPr>
        <a:lstStyle/>
        <a:p>
          <a:pPr marL="0" lvl="0" indent="0" algn="l" defTabSz="488950">
            <a:lnSpc>
              <a:spcPct val="90000"/>
            </a:lnSpc>
            <a:spcBef>
              <a:spcPct val="0"/>
            </a:spcBef>
            <a:spcAft>
              <a:spcPct val="35000"/>
            </a:spcAft>
            <a:buNone/>
          </a:pPr>
          <a:r>
            <a:rPr lang="en-US" sz="1100" kern="1200" dirty="0"/>
            <a:t>Plan college visits</a:t>
          </a:r>
        </a:p>
      </dsp:txBody>
      <dsp:txXfrm>
        <a:off x="1171575" y="4248527"/>
        <a:ext cx="3514725" cy="557725"/>
      </dsp:txXfrm>
    </dsp:sp>
    <dsp:sp modelId="{893C7E25-B568-43D3-8AF5-FE90C09EC224}">
      <dsp:nvSpPr>
        <dsp:cNvPr id="0" name=""/>
        <dsp:cNvSpPr/>
      </dsp:nvSpPr>
      <dsp:spPr>
        <a:xfrm rot="10800000">
          <a:off x="0" y="3398856"/>
          <a:ext cx="1171575" cy="858039"/>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2" tIns="128016" rIns="83322"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Provide</a:t>
          </a:r>
        </a:p>
      </dsp:txBody>
      <dsp:txXfrm rot="-10800000">
        <a:off x="0" y="3398856"/>
        <a:ext cx="1171575" cy="557725"/>
      </dsp:txXfrm>
    </dsp:sp>
    <dsp:sp modelId="{0DD45B3A-2A6D-45BA-8D36-0D4FD7825715}">
      <dsp:nvSpPr>
        <dsp:cNvPr id="0" name=""/>
        <dsp:cNvSpPr/>
      </dsp:nvSpPr>
      <dsp:spPr>
        <a:xfrm>
          <a:off x="1171575" y="3398856"/>
          <a:ext cx="3514725" cy="55772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295" tIns="139700" rIns="71295" bIns="139700" numCol="1" spcCol="1270" anchor="ctr" anchorCtr="0">
          <a:noAutofit/>
        </a:bodyPr>
        <a:lstStyle/>
        <a:p>
          <a:pPr marL="0" lvl="0" indent="0" algn="l" defTabSz="488950">
            <a:lnSpc>
              <a:spcPct val="90000"/>
            </a:lnSpc>
            <a:spcBef>
              <a:spcPct val="0"/>
            </a:spcBef>
            <a:spcAft>
              <a:spcPct val="35000"/>
            </a:spcAft>
            <a:buNone/>
          </a:pPr>
          <a:r>
            <a:rPr lang="en-US" sz="1100" kern="1200" dirty="0"/>
            <a:t>Provide emotional support and encourage balance</a:t>
          </a:r>
        </a:p>
      </dsp:txBody>
      <dsp:txXfrm>
        <a:off x="1171575" y="3398856"/>
        <a:ext cx="3514725" cy="557725"/>
      </dsp:txXfrm>
    </dsp:sp>
    <dsp:sp modelId="{DCEBF106-37F2-4F57-A12D-BA16BFA3B598}">
      <dsp:nvSpPr>
        <dsp:cNvPr id="0" name=""/>
        <dsp:cNvSpPr/>
      </dsp:nvSpPr>
      <dsp:spPr>
        <a:xfrm rot="10800000">
          <a:off x="0" y="2549184"/>
          <a:ext cx="1171575" cy="858039"/>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2" tIns="128016" rIns="83322" bIns="128016" numCol="1" spcCol="1270" anchor="ctr" anchorCtr="0">
          <a:noAutofit/>
        </a:bodyPr>
        <a:lstStyle/>
        <a:p>
          <a:pPr marL="0" lvl="0" indent="0" algn="ctr" defTabSz="800100">
            <a:lnSpc>
              <a:spcPct val="90000"/>
            </a:lnSpc>
            <a:spcBef>
              <a:spcPct val="0"/>
            </a:spcBef>
            <a:spcAft>
              <a:spcPct val="35000"/>
            </a:spcAft>
            <a:buNone/>
          </a:pPr>
          <a:r>
            <a:rPr lang="en-US" sz="1800" kern="1200" dirty="0"/>
            <a:t>Help</a:t>
          </a:r>
        </a:p>
      </dsp:txBody>
      <dsp:txXfrm rot="-10800000">
        <a:off x="0" y="2549184"/>
        <a:ext cx="1171575" cy="557725"/>
      </dsp:txXfrm>
    </dsp:sp>
    <dsp:sp modelId="{4104CC31-B2F9-422D-B24A-AEE443BF3994}">
      <dsp:nvSpPr>
        <dsp:cNvPr id="0" name=""/>
        <dsp:cNvSpPr/>
      </dsp:nvSpPr>
      <dsp:spPr>
        <a:xfrm>
          <a:off x="1171575" y="2549184"/>
          <a:ext cx="3514725" cy="55772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295" tIns="139700" rIns="71295" bIns="139700" numCol="1" spcCol="1270" anchor="ctr" anchorCtr="0">
          <a:noAutofit/>
        </a:bodyPr>
        <a:lstStyle/>
        <a:p>
          <a:pPr marL="0" lvl="0" indent="0" algn="l" defTabSz="488950">
            <a:lnSpc>
              <a:spcPct val="90000"/>
            </a:lnSpc>
            <a:spcBef>
              <a:spcPct val="0"/>
            </a:spcBef>
            <a:spcAft>
              <a:spcPct val="35000"/>
            </a:spcAft>
            <a:buNone/>
          </a:pPr>
          <a:r>
            <a:rPr lang="en-US" sz="1100" kern="1200" dirty="0"/>
            <a:t>Help create and monitor a calendar of deadlines</a:t>
          </a:r>
        </a:p>
      </dsp:txBody>
      <dsp:txXfrm>
        <a:off x="1171575" y="2549184"/>
        <a:ext cx="3514725" cy="557725"/>
      </dsp:txXfrm>
    </dsp:sp>
    <dsp:sp modelId="{9200AAFE-EA0C-4EDC-9C51-F72675525AC9}">
      <dsp:nvSpPr>
        <dsp:cNvPr id="0" name=""/>
        <dsp:cNvSpPr/>
      </dsp:nvSpPr>
      <dsp:spPr>
        <a:xfrm rot="10800000">
          <a:off x="0" y="1699513"/>
          <a:ext cx="1171575" cy="858039"/>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2" tIns="128016" rIns="83322" bIns="128016" numCol="1" spcCol="1270" anchor="ctr" anchorCtr="0">
          <a:noAutofit/>
        </a:bodyPr>
        <a:lstStyle/>
        <a:p>
          <a:pPr marL="0" lvl="0" indent="0" algn="ctr" defTabSz="800100">
            <a:lnSpc>
              <a:spcPct val="90000"/>
            </a:lnSpc>
            <a:spcBef>
              <a:spcPct val="0"/>
            </a:spcBef>
            <a:spcAft>
              <a:spcPct val="35000"/>
            </a:spcAft>
            <a:buNone/>
          </a:pPr>
          <a:r>
            <a:rPr lang="en-US" sz="1800" kern="1200" dirty="0"/>
            <a:t>Encourage</a:t>
          </a:r>
        </a:p>
      </dsp:txBody>
      <dsp:txXfrm rot="-10800000">
        <a:off x="0" y="1699513"/>
        <a:ext cx="1171575" cy="557725"/>
      </dsp:txXfrm>
    </dsp:sp>
    <dsp:sp modelId="{111A23C1-C34E-4C65-9714-849ACF6B6750}">
      <dsp:nvSpPr>
        <dsp:cNvPr id="0" name=""/>
        <dsp:cNvSpPr/>
      </dsp:nvSpPr>
      <dsp:spPr>
        <a:xfrm>
          <a:off x="1171575" y="1699513"/>
          <a:ext cx="3514725" cy="557725"/>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295" tIns="139700" rIns="71295" bIns="139700" numCol="1" spcCol="1270" anchor="ctr" anchorCtr="0">
          <a:noAutofit/>
        </a:bodyPr>
        <a:lstStyle/>
        <a:p>
          <a:pPr marL="0" lvl="0" indent="0" algn="l" defTabSz="488950">
            <a:lnSpc>
              <a:spcPct val="90000"/>
            </a:lnSpc>
            <a:spcBef>
              <a:spcPct val="0"/>
            </a:spcBef>
            <a:spcAft>
              <a:spcPct val="35000"/>
            </a:spcAft>
            <a:buNone/>
          </a:pPr>
          <a:r>
            <a:rPr lang="en-US" sz="1100" kern="1200" dirty="0"/>
            <a:t>Encourage the necessary hard work required to prepare and pursue goals</a:t>
          </a:r>
        </a:p>
      </dsp:txBody>
      <dsp:txXfrm>
        <a:off x="1171575" y="1699513"/>
        <a:ext cx="3514725" cy="557725"/>
      </dsp:txXfrm>
    </dsp:sp>
    <dsp:sp modelId="{2213870B-99C2-4B69-A37A-0CBA799F192B}">
      <dsp:nvSpPr>
        <dsp:cNvPr id="0" name=""/>
        <dsp:cNvSpPr/>
      </dsp:nvSpPr>
      <dsp:spPr>
        <a:xfrm rot="10800000">
          <a:off x="0" y="849842"/>
          <a:ext cx="1171575" cy="858039"/>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2" tIns="128016" rIns="83322"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Assist</a:t>
          </a:r>
        </a:p>
      </dsp:txBody>
      <dsp:txXfrm rot="-10800000">
        <a:off x="0" y="849842"/>
        <a:ext cx="1171575" cy="557725"/>
      </dsp:txXfrm>
    </dsp:sp>
    <dsp:sp modelId="{DB8AFE49-A47A-442A-A9FF-6E0EF0163149}">
      <dsp:nvSpPr>
        <dsp:cNvPr id="0" name=""/>
        <dsp:cNvSpPr/>
      </dsp:nvSpPr>
      <dsp:spPr>
        <a:xfrm>
          <a:off x="1171575" y="849842"/>
          <a:ext cx="3514725" cy="5577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295" tIns="139700" rIns="71295" bIns="139700" numCol="1" spcCol="1270" anchor="ctr" anchorCtr="0">
          <a:noAutofit/>
        </a:bodyPr>
        <a:lstStyle/>
        <a:p>
          <a:pPr marL="0" lvl="0" indent="0" algn="l" defTabSz="488950">
            <a:lnSpc>
              <a:spcPct val="90000"/>
            </a:lnSpc>
            <a:spcBef>
              <a:spcPct val="0"/>
            </a:spcBef>
            <a:spcAft>
              <a:spcPct val="35000"/>
            </a:spcAft>
            <a:buNone/>
          </a:pPr>
          <a:r>
            <a:rPr lang="en-US" sz="1100" kern="1200" dirty="0"/>
            <a:t>Assist with research of schools, deadlines, and scholarships</a:t>
          </a:r>
        </a:p>
      </dsp:txBody>
      <dsp:txXfrm>
        <a:off x="1171575" y="849842"/>
        <a:ext cx="3514725" cy="557725"/>
      </dsp:txXfrm>
    </dsp:sp>
    <dsp:sp modelId="{FA5D9C81-3CDD-4ED3-9AE6-80F59BDC8649}">
      <dsp:nvSpPr>
        <dsp:cNvPr id="0" name=""/>
        <dsp:cNvSpPr/>
      </dsp:nvSpPr>
      <dsp:spPr>
        <a:xfrm rot="10800000">
          <a:off x="0" y="171"/>
          <a:ext cx="1171575" cy="858039"/>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22" tIns="128016" rIns="83322"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Ask</a:t>
          </a:r>
        </a:p>
      </dsp:txBody>
      <dsp:txXfrm rot="-10800000">
        <a:off x="0" y="171"/>
        <a:ext cx="1171575" cy="557725"/>
      </dsp:txXfrm>
    </dsp:sp>
    <dsp:sp modelId="{A1BAA89D-464F-4D1E-A40B-0A2A766FEA7B}">
      <dsp:nvSpPr>
        <dsp:cNvPr id="0" name=""/>
        <dsp:cNvSpPr/>
      </dsp:nvSpPr>
      <dsp:spPr>
        <a:xfrm>
          <a:off x="1171575" y="171"/>
          <a:ext cx="3514725" cy="55772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295" tIns="139700" rIns="71295" bIns="139700" numCol="1" spcCol="1270" anchor="ctr" anchorCtr="0">
          <a:noAutofit/>
        </a:bodyPr>
        <a:lstStyle/>
        <a:p>
          <a:pPr marL="0" lvl="0" indent="0" algn="l" defTabSz="488950">
            <a:lnSpc>
              <a:spcPct val="90000"/>
            </a:lnSpc>
            <a:spcBef>
              <a:spcPct val="0"/>
            </a:spcBef>
            <a:spcAft>
              <a:spcPct val="35000"/>
            </a:spcAft>
            <a:buNone/>
          </a:pPr>
          <a:r>
            <a:rPr lang="en-US" sz="1100" kern="1200" dirty="0"/>
            <a:t>Ask insightful and helpful questions - encourage your student to think broadly</a:t>
          </a:r>
        </a:p>
      </dsp:txBody>
      <dsp:txXfrm>
        <a:off x="1171575" y="171"/>
        <a:ext cx="3514725" cy="557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949FA-0974-413D-8933-32DC043CC49C}">
      <dsp:nvSpPr>
        <dsp:cNvPr id="0" name=""/>
        <dsp:cNvSpPr/>
      </dsp:nvSpPr>
      <dsp:spPr>
        <a:xfrm>
          <a:off x="0" y="450453"/>
          <a:ext cx="2464593" cy="34504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800100">
            <a:lnSpc>
              <a:spcPct val="100000"/>
            </a:lnSpc>
            <a:spcBef>
              <a:spcPct val="0"/>
            </a:spcBef>
            <a:spcAft>
              <a:spcPct val="35000"/>
            </a:spcAft>
            <a:buNone/>
          </a:pPr>
          <a:r>
            <a:rPr lang="en-US" sz="1800" b="1" kern="1200" dirty="0"/>
            <a:t>Focus on finding the right “fit” rather than fixating on a particular school or set of schools</a:t>
          </a:r>
          <a:endParaRPr lang="en-US" sz="1800" kern="1200" dirty="0"/>
        </a:p>
      </dsp:txBody>
      <dsp:txXfrm>
        <a:off x="0" y="1761617"/>
        <a:ext cx="2464593" cy="2070258"/>
      </dsp:txXfrm>
    </dsp:sp>
    <dsp:sp modelId="{A64F4F55-40D7-4F90-8E46-39B3AB496BC4}">
      <dsp:nvSpPr>
        <dsp:cNvPr id="0" name=""/>
        <dsp:cNvSpPr/>
      </dsp:nvSpPr>
      <dsp:spPr>
        <a:xfrm>
          <a:off x="714732" y="795496"/>
          <a:ext cx="1035129" cy="103512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866323" y="947087"/>
        <a:ext cx="731947" cy="731947"/>
      </dsp:txXfrm>
    </dsp:sp>
    <dsp:sp modelId="{E5918339-9C09-4E53-9B79-469830AC120D}">
      <dsp:nvSpPr>
        <dsp:cNvPr id="0" name=""/>
        <dsp:cNvSpPr/>
      </dsp:nvSpPr>
      <dsp:spPr>
        <a:xfrm>
          <a:off x="0" y="3900812"/>
          <a:ext cx="2464593" cy="72"/>
        </a:xfrm>
        <a:prstGeom prst="rect">
          <a:avLst/>
        </a:prstGeom>
        <a:solidFill>
          <a:schemeClr val="accent5">
            <a:hueOff val="-1470669"/>
            <a:satOff val="-2046"/>
            <a:lumOff val="-784"/>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012C4B0-993A-4972-8456-F11F575CC859}">
      <dsp:nvSpPr>
        <dsp:cNvPr id="0" name=""/>
        <dsp:cNvSpPr/>
      </dsp:nvSpPr>
      <dsp:spPr>
        <a:xfrm>
          <a:off x="2711053" y="450453"/>
          <a:ext cx="2464593" cy="3450431"/>
        </a:xfrm>
        <a:prstGeom prst="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800100">
            <a:lnSpc>
              <a:spcPct val="100000"/>
            </a:lnSpc>
            <a:spcBef>
              <a:spcPct val="0"/>
            </a:spcBef>
            <a:spcAft>
              <a:spcPct val="35000"/>
            </a:spcAft>
            <a:buNone/>
          </a:pPr>
          <a:r>
            <a:rPr lang="en-US" sz="1800" b="1" kern="1200" dirty="0"/>
            <a:t>Utilize your support network of friends, family, counselors, teachers, and mentors</a:t>
          </a:r>
          <a:endParaRPr lang="en-US" sz="1800" kern="1200" dirty="0"/>
        </a:p>
      </dsp:txBody>
      <dsp:txXfrm>
        <a:off x="2711053" y="1761617"/>
        <a:ext cx="2464593" cy="2070258"/>
      </dsp:txXfrm>
    </dsp:sp>
    <dsp:sp modelId="{41207DF2-A1D7-4EBD-8730-D0583B4A1A9A}">
      <dsp:nvSpPr>
        <dsp:cNvPr id="0" name=""/>
        <dsp:cNvSpPr/>
      </dsp:nvSpPr>
      <dsp:spPr>
        <a:xfrm>
          <a:off x="3425785" y="795496"/>
          <a:ext cx="1035129" cy="1035129"/>
        </a:xfrm>
        <a:prstGeom prst="ellipse">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3577376" y="947087"/>
        <a:ext cx="731947" cy="731947"/>
      </dsp:txXfrm>
    </dsp:sp>
    <dsp:sp modelId="{50F123B8-3250-48AB-B367-3B5ECDF39B8D}">
      <dsp:nvSpPr>
        <dsp:cNvPr id="0" name=""/>
        <dsp:cNvSpPr/>
      </dsp:nvSpPr>
      <dsp:spPr>
        <a:xfrm>
          <a:off x="2711053" y="3900812"/>
          <a:ext cx="2464593" cy="72"/>
        </a:xfrm>
        <a:prstGeom prst="rect">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CEF7B64-F7B0-4C2A-B45C-E5995E11701A}">
      <dsp:nvSpPr>
        <dsp:cNvPr id="0" name=""/>
        <dsp:cNvSpPr/>
      </dsp:nvSpPr>
      <dsp:spPr>
        <a:xfrm>
          <a:off x="5422106" y="450453"/>
          <a:ext cx="2464593" cy="3450431"/>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marL="0" lvl="0" indent="0" algn="l" defTabSz="800100">
            <a:lnSpc>
              <a:spcPct val="100000"/>
            </a:lnSpc>
            <a:spcBef>
              <a:spcPct val="0"/>
            </a:spcBef>
            <a:spcAft>
              <a:spcPct val="35000"/>
            </a:spcAft>
            <a:buNone/>
          </a:pPr>
          <a:r>
            <a:rPr lang="en-US" sz="1800" b="1" kern="1200" dirty="0"/>
            <a:t>Remember that the goal of a college search is not to get in, but to get out with a degree</a:t>
          </a:r>
          <a:endParaRPr lang="en-US" sz="1800" kern="1200" dirty="0"/>
        </a:p>
      </dsp:txBody>
      <dsp:txXfrm>
        <a:off x="5422106" y="1761617"/>
        <a:ext cx="2464593" cy="2070258"/>
      </dsp:txXfrm>
    </dsp:sp>
    <dsp:sp modelId="{B2012606-9CCE-43C5-90B3-3877A1B7BD1E}">
      <dsp:nvSpPr>
        <dsp:cNvPr id="0" name=""/>
        <dsp:cNvSpPr/>
      </dsp:nvSpPr>
      <dsp:spPr>
        <a:xfrm>
          <a:off x="6136838" y="795496"/>
          <a:ext cx="1035129" cy="1035129"/>
        </a:xfrm>
        <a:prstGeom prst="ellipse">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703" tIns="12700" rIns="80703"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6288429" y="947087"/>
        <a:ext cx="731947" cy="731947"/>
      </dsp:txXfrm>
    </dsp:sp>
    <dsp:sp modelId="{42E9289E-881E-43D3-B174-250D85E638E7}">
      <dsp:nvSpPr>
        <dsp:cNvPr id="0" name=""/>
        <dsp:cNvSpPr/>
      </dsp:nvSpPr>
      <dsp:spPr>
        <a:xfrm>
          <a:off x="5422106" y="3900812"/>
          <a:ext cx="2464593" cy="72"/>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0CA96-DBD6-482B-8B67-62AA1E6BDCEB}">
      <dsp:nvSpPr>
        <dsp:cNvPr id="0" name=""/>
        <dsp:cNvSpPr/>
      </dsp:nvSpPr>
      <dsp:spPr>
        <a:xfrm>
          <a:off x="0" y="29809"/>
          <a:ext cx="6594475" cy="1764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b="1" i="0" kern="1200" baseline="0" dirty="0"/>
            <a:t>Focus on finding the right “fit” rather than fixating on a particular school or set of schools</a:t>
          </a:r>
          <a:endParaRPr lang="en-US" sz="2900" kern="1200" dirty="0"/>
        </a:p>
      </dsp:txBody>
      <dsp:txXfrm>
        <a:off x="86129" y="115938"/>
        <a:ext cx="6422217" cy="1592102"/>
      </dsp:txXfrm>
    </dsp:sp>
    <dsp:sp modelId="{6B80D198-089D-4E0F-8F67-2370F42EEDE1}">
      <dsp:nvSpPr>
        <dsp:cNvPr id="0" name=""/>
        <dsp:cNvSpPr/>
      </dsp:nvSpPr>
      <dsp:spPr>
        <a:xfrm>
          <a:off x="0" y="1877689"/>
          <a:ext cx="6594475" cy="1764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b="1" i="0" kern="1200" baseline="0" dirty="0"/>
            <a:t>Academic, Social, Financial, School Size, Accessibility, Community Fit</a:t>
          </a:r>
          <a:endParaRPr lang="en-US" sz="2900" kern="1200" dirty="0"/>
        </a:p>
      </dsp:txBody>
      <dsp:txXfrm>
        <a:off x="86129" y="1963818"/>
        <a:ext cx="6422217" cy="1592102"/>
      </dsp:txXfrm>
    </dsp:sp>
    <dsp:sp modelId="{5667C747-EF68-47B5-AB9E-830417B37EBC}">
      <dsp:nvSpPr>
        <dsp:cNvPr id="0" name=""/>
        <dsp:cNvSpPr/>
      </dsp:nvSpPr>
      <dsp:spPr>
        <a:xfrm>
          <a:off x="0" y="3725569"/>
          <a:ext cx="6594475" cy="1764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b="1" i="0" kern="1200" baseline="0" dirty="0"/>
            <a:t>Factors in College Choice Based on Clas</a:t>
          </a:r>
          <a:r>
            <a:rPr lang="en-US" sz="2900" b="1" kern="1200" dirty="0"/>
            <a:t>s of 2021 Exit Survey </a:t>
          </a:r>
          <a:endParaRPr lang="en-US" sz="2900" kern="1200" dirty="0"/>
        </a:p>
      </dsp:txBody>
      <dsp:txXfrm>
        <a:off x="86129" y="3811698"/>
        <a:ext cx="6422217" cy="1592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B5BE4-D17A-4374-AF8A-AECA32CB64E6}">
      <dsp:nvSpPr>
        <dsp:cNvPr id="0" name=""/>
        <dsp:cNvSpPr/>
      </dsp:nvSpPr>
      <dsp:spPr>
        <a:xfrm>
          <a:off x="0" y="90465"/>
          <a:ext cx="10515600" cy="7945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u="sng" kern="1200" dirty="0"/>
            <a:t>Reach School</a:t>
          </a:r>
          <a:endParaRPr lang="en-US" sz="2000" kern="1200" dirty="0"/>
        </a:p>
      </dsp:txBody>
      <dsp:txXfrm>
        <a:off x="38784" y="129249"/>
        <a:ext cx="10438032" cy="716935"/>
      </dsp:txXfrm>
    </dsp:sp>
    <dsp:sp modelId="{55DC1244-F9F8-4816-983B-14E923EFB68A}">
      <dsp:nvSpPr>
        <dsp:cNvPr id="0" name=""/>
        <dsp:cNvSpPr/>
      </dsp:nvSpPr>
      <dsp:spPr>
        <a:xfrm>
          <a:off x="0" y="884968"/>
          <a:ext cx="10515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i="1" kern="1200" dirty="0"/>
            <a:t>may not</a:t>
          </a:r>
          <a:r>
            <a:rPr lang="en-US" sz="1600" b="1" kern="1200" dirty="0"/>
            <a:t> be accepted </a:t>
          </a:r>
          <a:endParaRPr lang="en-US" sz="1600" kern="1200" dirty="0"/>
        </a:p>
      </dsp:txBody>
      <dsp:txXfrm>
        <a:off x="0" y="884968"/>
        <a:ext cx="10515600" cy="331200"/>
      </dsp:txXfrm>
    </dsp:sp>
    <dsp:sp modelId="{98B2A2AC-DBA9-4EBC-8E26-CB6017BC32DF}">
      <dsp:nvSpPr>
        <dsp:cNvPr id="0" name=""/>
        <dsp:cNvSpPr/>
      </dsp:nvSpPr>
      <dsp:spPr>
        <a:xfrm>
          <a:off x="0" y="1216168"/>
          <a:ext cx="10515600" cy="794503"/>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u="sng" kern="1200" dirty="0"/>
            <a:t>Good Match School</a:t>
          </a:r>
          <a:r>
            <a:rPr lang="en-US" sz="2000" kern="1200" dirty="0"/>
            <a:t> </a:t>
          </a:r>
        </a:p>
      </dsp:txBody>
      <dsp:txXfrm>
        <a:off x="38784" y="1254952"/>
        <a:ext cx="10438032" cy="716935"/>
      </dsp:txXfrm>
    </dsp:sp>
    <dsp:sp modelId="{55861BB1-D801-4CDB-A8C0-601DB8AA5F2A}">
      <dsp:nvSpPr>
        <dsp:cNvPr id="0" name=""/>
        <dsp:cNvSpPr/>
      </dsp:nvSpPr>
      <dsp:spPr>
        <a:xfrm>
          <a:off x="0" y="2010672"/>
          <a:ext cx="10515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i="1" kern="1200" dirty="0"/>
            <a:t>should be</a:t>
          </a:r>
          <a:r>
            <a:rPr lang="en-US" sz="1600" b="1" kern="1200" dirty="0"/>
            <a:t> accepted</a:t>
          </a:r>
          <a:r>
            <a:rPr lang="en-US" sz="1600" kern="1200" dirty="0"/>
            <a:t> </a:t>
          </a:r>
        </a:p>
      </dsp:txBody>
      <dsp:txXfrm>
        <a:off x="0" y="2010672"/>
        <a:ext cx="10515600" cy="331200"/>
      </dsp:txXfrm>
    </dsp:sp>
    <dsp:sp modelId="{2EBF827E-2E8B-4C0C-BB6F-513BA65C6AF7}">
      <dsp:nvSpPr>
        <dsp:cNvPr id="0" name=""/>
        <dsp:cNvSpPr/>
      </dsp:nvSpPr>
      <dsp:spPr>
        <a:xfrm>
          <a:off x="0" y="2341871"/>
          <a:ext cx="10515600" cy="794503"/>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u="sng" kern="1200" dirty="0"/>
            <a:t>Safe School</a:t>
          </a:r>
          <a:r>
            <a:rPr lang="en-US" sz="2000" b="1" kern="1200" dirty="0"/>
            <a:t> </a:t>
          </a:r>
          <a:endParaRPr lang="en-US" sz="2000" kern="1200" dirty="0"/>
        </a:p>
      </dsp:txBody>
      <dsp:txXfrm>
        <a:off x="38784" y="2380655"/>
        <a:ext cx="10438032" cy="716935"/>
      </dsp:txXfrm>
    </dsp:sp>
    <dsp:sp modelId="{AB2E9ACF-4982-482F-9677-A0F070EE35C0}">
      <dsp:nvSpPr>
        <dsp:cNvPr id="0" name=""/>
        <dsp:cNvSpPr/>
      </dsp:nvSpPr>
      <dsp:spPr>
        <a:xfrm>
          <a:off x="0" y="3136375"/>
          <a:ext cx="10515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b="1" i="1" kern="1200" dirty="0"/>
            <a:t>will most likely be</a:t>
          </a:r>
          <a:r>
            <a:rPr lang="en-US" sz="1600" b="1" kern="1200" dirty="0"/>
            <a:t> accepted</a:t>
          </a:r>
          <a:endParaRPr lang="en-US" sz="1600" kern="1200" dirty="0"/>
        </a:p>
      </dsp:txBody>
      <dsp:txXfrm>
        <a:off x="0" y="3136375"/>
        <a:ext cx="10515600" cy="331200"/>
      </dsp:txXfrm>
    </dsp:sp>
    <dsp:sp modelId="{82BA43F0-36BB-4BAC-90B7-ACF2AB716329}">
      <dsp:nvSpPr>
        <dsp:cNvPr id="0" name=""/>
        <dsp:cNvSpPr/>
      </dsp:nvSpPr>
      <dsp:spPr>
        <a:xfrm>
          <a:off x="0" y="3467575"/>
          <a:ext cx="10515600" cy="79450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Safe schools are only truly safe if you apply on time, they are within your family’s budget AND you </a:t>
          </a:r>
          <a:r>
            <a:rPr lang="en-US" sz="2000" b="1" u="sng" kern="1200" dirty="0"/>
            <a:t>really want to go there</a:t>
          </a:r>
          <a:r>
            <a:rPr lang="en-US" sz="2000" b="1" kern="1200" dirty="0"/>
            <a:t>!!!</a:t>
          </a:r>
          <a:endParaRPr lang="en-US" sz="2000" kern="1200" dirty="0"/>
        </a:p>
      </dsp:txBody>
      <dsp:txXfrm>
        <a:off x="38784" y="3506359"/>
        <a:ext cx="10438032" cy="71693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88" tIns="46595" rIns="93188" bIns="46595" rtlCol="0"/>
          <a:lstStyle>
            <a:lvl1pPr algn="l">
              <a:defRPr sz="1200"/>
            </a:lvl1pPr>
          </a:lstStyle>
          <a:p>
            <a:endParaRPr lang="en-US" dirty="0"/>
          </a:p>
        </p:txBody>
      </p:sp>
      <p:sp>
        <p:nvSpPr>
          <p:cNvPr id="3" name="Date Placeholder 2"/>
          <p:cNvSpPr>
            <a:spLocks noGrp="1"/>
          </p:cNvSpPr>
          <p:nvPr>
            <p:ph type="dt" idx="1"/>
          </p:nvPr>
        </p:nvSpPr>
        <p:spPr>
          <a:xfrm>
            <a:off x="3971837" y="0"/>
            <a:ext cx="3038528" cy="466514"/>
          </a:xfrm>
          <a:prstGeom prst="rect">
            <a:avLst/>
          </a:prstGeom>
        </p:spPr>
        <p:txBody>
          <a:bodyPr vert="horz" lIns="93188" tIns="46595" rIns="93188" bIns="46595" rtlCol="0"/>
          <a:lstStyle>
            <a:lvl1pPr algn="r">
              <a:defRPr sz="1200"/>
            </a:lvl1pPr>
          </a:lstStyle>
          <a:p>
            <a:fld id="{B4C4D12C-EBFA-4EB2-A831-1A66C18650D6}" type="datetimeFigureOut">
              <a:rPr lang="en-US" smtClean="0"/>
              <a:t>9/12/2023</a:t>
            </a:fld>
            <a:endParaRPr lang="en-US" dirty="0"/>
          </a:p>
        </p:txBody>
      </p:sp>
      <p:sp>
        <p:nvSpPr>
          <p:cNvPr id="4" name="Slide Image Placeholder 3"/>
          <p:cNvSpPr>
            <a:spLocks noGrp="1" noRot="1" noChangeAspect="1"/>
          </p:cNvSpPr>
          <p:nvPr>
            <p:ph type="sldImg" idx="2"/>
          </p:nvPr>
        </p:nvSpPr>
        <p:spPr>
          <a:xfrm>
            <a:off x="717550" y="1162050"/>
            <a:ext cx="5576888" cy="3138488"/>
          </a:xfrm>
          <a:prstGeom prst="rect">
            <a:avLst/>
          </a:prstGeom>
          <a:noFill/>
          <a:ln w="12700">
            <a:solidFill>
              <a:prstClr val="black"/>
            </a:solidFill>
          </a:ln>
        </p:spPr>
        <p:txBody>
          <a:bodyPr vert="horz" lIns="93188" tIns="46595" rIns="93188" bIns="46595" rtlCol="0" anchor="ctr"/>
          <a:lstStyle/>
          <a:p>
            <a:endParaRPr lang="en-US" dirty="0"/>
          </a:p>
        </p:txBody>
      </p:sp>
      <p:sp>
        <p:nvSpPr>
          <p:cNvPr id="5" name="Notes Placeholder 4"/>
          <p:cNvSpPr>
            <a:spLocks noGrp="1"/>
          </p:cNvSpPr>
          <p:nvPr>
            <p:ph type="body" sz="quarter" idx="3"/>
          </p:nvPr>
        </p:nvSpPr>
        <p:spPr>
          <a:xfrm>
            <a:off x="701199" y="4474656"/>
            <a:ext cx="5609590" cy="3661083"/>
          </a:xfrm>
          <a:prstGeom prst="rect">
            <a:avLst/>
          </a:prstGeom>
        </p:spPr>
        <p:txBody>
          <a:bodyPr vert="horz" lIns="93188" tIns="46595" rIns="93188" bIns="4659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6"/>
            <a:ext cx="3038528" cy="466513"/>
          </a:xfrm>
          <a:prstGeom prst="rect">
            <a:avLst/>
          </a:prstGeom>
        </p:spPr>
        <p:txBody>
          <a:bodyPr vert="horz" lIns="93188" tIns="46595" rIns="93188" bIns="4659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7" y="8831476"/>
            <a:ext cx="3038528" cy="466513"/>
          </a:xfrm>
          <a:prstGeom prst="rect">
            <a:avLst/>
          </a:prstGeom>
        </p:spPr>
        <p:txBody>
          <a:bodyPr vert="horz" lIns="93188" tIns="46595" rIns="93188" bIns="46595" rtlCol="0" anchor="b"/>
          <a:lstStyle>
            <a:lvl1pPr algn="r">
              <a:defRPr sz="1200"/>
            </a:lvl1pPr>
          </a:lstStyle>
          <a:p>
            <a:fld id="{179826F7-A302-4D12-AF7E-686E3079680D}" type="slidenum">
              <a:rPr lang="en-US" smtClean="0"/>
              <a:t>‹#›</a:t>
            </a:fld>
            <a:endParaRPr lang="en-US" dirty="0"/>
          </a:p>
        </p:txBody>
      </p:sp>
    </p:spTree>
    <p:extLst>
      <p:ext uri="{BB962C8B-B14F-4D97-AF65-F5344CB8AC3E}">
        <p14:creationId xmlns:p14="http://schemas.microsoft.com/office/powerpoint/2010/main" val="190259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a:t>
            </a:fld>
            <a:endParaRPr lang="en-US" dirty="0"/>
          </a:p>
        </p:txBody>
      </p:sp>
    </p:spTree>
    <p:extLst>
      <p:ext uri="{BB962C8B-B14F-4D97-AF65-F5344CB8AC3E}">
        <p14:creationId xmlns:p14="http://schemas.microsoft.com/office/powerpoint/2010/main" val="19246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11</a:t>
            </a:fld>
            <a:endParaRPr lang="en-US" dirty="0"/>
          </a:p>
        </p:txBody>
      </p:sp>
    </p:spTree>
    <p:extLst>
      <p:ext uri="{BB962C8B-B14F-4D97-AF65-F5344CB8AC3E}">
        <p14:creationId xmlns:p14="http://schemas.microsoft.com/office/powerpoint/2010/main" val="264658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should be done once you have submitted your application. Move from Colleges I ‘m Thinking about to Applying to</a:t>
            </a:r>
          </a:p>
          <a:p>
            <a:endParaRPr lang="en-US" dirty="0"/>
          </a:p>
        </p:txBody>
      </p:sp>
      <p:sp>
        <p:nvSpPr>
          <p:cNvPr id="4" name="Slide Number Placeholder 3"/>
          <p:cNvSpPr>
            <a:spLocks noGrp="1"/>
          </p:cNvSpPr>
          <p:nvPr>
            <p:ph type="sldNum" sz="quarter" idx="5"/>
          </p:nvPr>
        </p:nvSpPr>
        <p:spPr/>
        <p:txBody>
          <a:bodyPr/>
          <a:lstStyle/>
          <a:p>
            <a:fld id="{179826F7-A302-4D12-AF7E-686E3079680D}" type="slidenum">
              <a:rPr lang="en-US" smtClean="0"/>
              <a:t>12</a:t>
            </a:fld>
            <a:endParaRPr lang="en-US" dirty="0"/>
          </a:p>
        </p:txBody>
      </p:sp>
    </p:spTree>
    <p:extLst>
      <p:ext uri="{BB962C8B-B14F-4D97-AF65-F5344CB8AC3E}">
        <p14:creationId xmlns:p14="http://schemas.microsoft.com/office/powerpoint/2010/main" val="118259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13</a:t>
            </a:fld>
            <a:endParaRPr lang="en-US" dirty="0"/>
          </a:p>
        </p:txBody>
      </p:sp>
    </p:spTree>
    <p:extLst>
      <p:ext uri="{BB962C8B-B14F-4D97-AF65-F5344CB8AC3E}">
        <p14:creationId xmlns:p14="http://schemas.microsoft.com/office/powerpoint/2010/main" val="76419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14</a:t>
            </a:fld>
            <a:endParaRPr lang="en-US" dirty="0"/>
          </a:p>
        </p:txBody>
      </p:sp>
    </p:spTree>
    <p:extLst>
      <p:ext uri="{BB962C8B-B14F-4D97-AF65-F5344CB8AC3E}">
        <p14:creationId xmlns:p14="http://schemas.microsoft.com/office/powerpoint/2010/main" val="172899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15</a:t>
            </a:fld>
            <a:endParaRPr lang="en-US" dirty="0"/>
          </a:p>
        </p:txBody>
      </p:sp>
    </p:spTree>
    <p:extLst>
      <p:ext uri="{BB962C8B-B14F-4D97-AF65-F5344CB8AC3E}">
        <p14:creationId xmlns:p14="http://schemas.microsoft.com/office/powerpoint/2010/main" val="184660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16</a:t>
            </a:fld>
            <a:endParaRPr lang="en-US" dirty="0"/>
          </a:p>
        </p:txBody>
      </p:sp>
    </p:spTree>
    <p:extLst>
      <p:ext uri="{BB962C8B-B14F-4D97-AF65-F5344CB8AC3E}">
        <p14:creationId xmlns:p14="http://schemas.microsoft.com/office/powerpoint/2010/main" val="3312707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17</a:t>
            </a:fld>
            <a:endParaRPr lang="en-US" dirty="0"/>
          </a:p>
        </p:txBody>
      </p:sp>
    </p:spTree>
    <p:extLst>
      <p:ext uri="{BB962C8B-B14F-4D97-AF65-F5344CB8AC3E}">
        <p14:creationId xmlns:p14="http://schemas.microsoft.com/office/powerpoint/2010/main" val="107451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18</a:t>
            </a:fld>
            <a:endParaRPr lang="en-US" dirty="0"/>
          </a:p>
        </p:txBody>
      </p:sp>
    </p:spTree>
    <p:extLst>
      <p:ext uri="{BB962C8B-B14F-4D97-AF65-F5344CB8AC3E}">
        <p14:creationId xmlns:p14="http://schemas.microsoft.com/office/powerpoint/2010/main" val="298037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19</a:t>
            </a:fld>
            <a:endParaRPr lang="en-US" dirty="0"/>
          </a:p>
        </p:txBody>
      </p:sp>
    </p:spTree>
    <p:extLst>
      <p:ext uri="{BB962C8B-B14F-4D97-AF65-F5344CB8AC3E}">
        <p14:creationId xmlns:p14="http://schemas.microsoft.com/office/powerpoint/2010/main" val="3544575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774E7-8785-49CC-A562-BC6D0074EFA2}" type="slidenum">
              <a:rPr lang="en-US" smtClean="0"/>
              <a:pPr/>
              <a:t>20</a:t>
            </a:fld>
            <a:endParaRPr lang="en-US" dirty="0"/>
          </a:p>
        </p:txBody>
      </p:sp>
    </p:spTree>
    <p:extLst>
      <p:ext uri="{BB962C8B-B14F-4D97-AF65-F5344CB8AC3E}">
        <p14:creationId xmlns:p14="http://schemas.microsoft.com/office/powerpoint/2010/main" val="388466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2</a:t>
            </a:fld>
            <a:endParaRPr lang="en-US" dirty="0"/>
          </a:p>
        </p:txBody>
      </p:sp>
    </p:spTree>
    <p:extLst>
      <p:ext uri="{BB962C8B-B14F-4D97-AF65-F5344CB8AC3E}">
        <p14:creationId xmlns:p14="http://schemas.microsoft.com/office/powerpoint/2010/main" val="2499262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21</a:t>
            </a:fld>
            <a:endParaRPr lang="en-US" dirty="0"/>
          </a:p>
        </p:txBody>
      </p:sp>
    </p:spTree>
    <p:extLst>
      <p:ext uri="{BB962C8B-B14F-4D97-AF65-F5344CB8AC3E}">
        <p14:creationId xmlns:p14="http://schemas.microsoft.com/office/powerpoint/2010/main" val="1355156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23</a:t>
            </a:fld>
            <a:endParaRPr lang="en-US" dirty="0"/>
          </a:p>
        </p:txBody>
      </p:sp>
    </p:spTree>
    <p:extLst>
      <p:ext uri="{BB962C8B-B14F-4D97-AF65-F5344CB8AC3E}">
        <p14:creationId xmlns:p14="http://schemas.microsoft.com/office/powerpoint/2010/main" val="3656065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p.5</a:t>
            </a:r>
          </a:p>
        </p:txBody>
      </p:sp>
      <p:sp>
        <p:nvSpPr>
          <p:cNvPr id="4" name="Slide Number Placeholder 3"/>
          <p:cNvSpPr>
            <a:spLocks noGrp="1"/>
          </p:cNvSpPr>
          <p:nvPr>
            <p:ph type="sldNum" sz="quarter" idx="10"/>
          </p:nvPr>
        </p:nvSpPr>
        <p:spPr/>
        <p:txBody>
          <a:bodyPr/>
          <a:lstStyle/>
          <a:p>
            <a:fld id="{333774E7-8785-49CC-A562-BC6D0074EFA2}" type="slidenum">
              <a:rPr lang="en-US" smtClean="0"/>
              <a:pPr/>
              <a:t>24</a:t>
            </a:fld>
            <a:endParaRPr lang="en-US" dirty="0"/>
          </a:p>
        </p:txBody>
      </p:sp>
    </p:spTree>
    <p:extLst>
      <p:ext uri="{BB962C8B-B14F-4D97-AF65-F5344CB8AC3E}">
        <p14:creationId xmlns:p14="http://schemas.microsoft.com/office/powerpoint/2010/main" val="4042408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25</a:t>
            </a:fld>
            <a:endParaRPr lang="en-US" dirty="0"/>
          </a:p>
        </p:txBody>
      </p:sp>
    </p:spTree>
    <p:extLst>
      <p:ext uri="{BB962C8B-B14F-4D97-AF65-F5344CB8AC3E}">
        <p14:creationId xmlns:p14="http://schemas.microsoft.com/office/powerpoint/2010/main" val="3322168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26</a:t>
            </a:fld>
            <a:endParaRPr lang="en-US" dirty="0"/>
          </a:p>
        </p:txBody>
      </p:sp>
    </p:spTree>
    <p:extLst>
      <p:ext uri="{BB962C8B-B14F-4D97-AF65-F5344CB8AC3E}">
        <p14:creationId xmlns:p14="http://schemas.microsoft.com/office/powerpoint/2010/main" val="1299985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701201" y="4416546"/>
            <a:ext cx="5609589" cy="4184095"/>
          </a:xfrm>
          <a:prstGeom prst="rect">
            <a:avLst/>
          </a:prstGeom>
          <a:noFill/>
          <a:ln>
            <a:noFill/>
          </a:ln>
        </p:spPr>
        <p:txBody>
          <a:bodyPr spcFirstLastPara="1" wrap="square" lIns="92593" tIns="92593" rIns="92593" bIns="92593" anchor="t" anchorCtr="0">
            <a:noAutofit/>
          </a:bodyPr>
          <a:lstStyle/>
          <a:p>
            <a:endParaRPr dirty="0"/>
          </a:p>
        </p:txBody>
      </p:sp>
      <p:sp>
        <p:nvSpPr>
          <p:cNvPr id="216" name="Google Shape;216;p11:notes"/>
          <p:cNvSpPr>
            <a:spLocks noGrp="1" noRot="1" noChangeAspect="1"/>
          </p:cNvSpPr>
          <p:nvPr>
            <p:ph type="sldImg" idx="2"/>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701201" y="4416546"/>
            <a:ext cx="5609589" cy="4184095"/>
          </a:xfrm>
          <a:prstGeom prst="rect">
            <a:avLst/>
          </a:prstGeom>
          <a:noFill/>
          <a:ln>
            <a:noFill/>
          </a:ln>
        </p:spPr>
        <p:txBody>
          <a:bodyPr spcFirstLastPara="1" wrap="square" lIns="92593" tIns="92593" rIns="92593" bIns="92593" anchor="t" anchorCtr="0">
            <a:noAutofit/>
          </a:bodyPr>
          <a:lstStyle/>
          <a:p>
            <a:endParaRPr dirty="0"/>
          </a:p>
        </p:txBody>
      </p:sp>
      <p:sp>
        <p:nvSpPr>
          <p:cNvPr id="222" name="Google Shape;222;p12:notes"/>
          <p:cNvSpPr>
            <a:spLocks noGrp="1" noRot="1" noChangeAspect="1"/>
          </p:cNvSpPr>
          <p:nvPr>
            <p:ph type="sldImg" idx="2"/>
          </p:nvPr>
        </p:nvSpPr>
        <p:spPr>
          <a:xfrm>
            <a:off x="406400" y="696913"/>
            <a:ext cx="6199188" cy="34877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three ways a student can apply to a college – Common App- 900 schools, Coalition, Direct to institution</a:t>
            </a:r>
          </a:p>
          <a:p>
            <a:r>
              <a:rPr lang="en-US" dirty="0"/>
              <a:t>Transcripts – request through Naviance once you have applied and submitted your application</a:t>
            </a:r>
          </a:p>
          <a:p>
            <a:r>
              <a:rPr lang="en-US" dirty="0"/>
              <a:t>Grades which you report so it is good for students to have an unofficial copy of their high school transcript</a:t>
            </a:r>
          </a:p>
          <a:p>
            <a:r>
              <a:rPr lang="en-US" dirty="0"/>
              <a:t>Test scores are tricky this year because many students have not been able to take the SAT or the ACT, The student must send their test scores directly to the institution we do not send them. Several colleges are going test optional for the 2021 application cycle however students still need to make sure a test score is not needed for scholarships. </a:t>
            </a:r>
          </a:p>
          <a:p>
            <a:r>
              <a:rPr lang="en-US" dirty="0"/>
              <a:t>Deadlines Early Acton is Nov 1</a:t>
            </a:r>
            <a:r>
              <a:rPr lang="en-US" baseline="30000" dirty="0"/>
              <a:t>st</a:t>
            </a:r>
            <a:r>
              <a:rPr lang="en-US" dirty="0"/>
              <a:t> for most some might be Nov 15</a:t>
            </a:r>
            <a:r>
              <a:rPr lang="en-US" baseline="30000" dirty="0"/>
              <a:t>th</a:t>
            </a:r>
            <a:r>
              <a:rPr lang="en-US" dirty="0"/>
              <a:t>. Other deadlines are Dec 1, Jan 1</a:t>
            </a:r>
            <a:r>
              <a:rPr lang="en-US" baseline="30000" dirty="0"/>
              <a:t>st</a:t>
            </a:r>
            <a:r>
              <a:rPr lang="en-US" dirty="0"/>
              <a:t>. Students need to know all deadlines </a:t>
            </a:r>
          </a:p>
          <a:p>
            <a:r>
              <a:rPr lang="en-US" dirty="0"/>
              <a:t>Might be an essay or personal statement</a:t>
            </a:r>
          </a:p>
          <a:p>
            <a:r>
              <a:rPr lang="en-US" dirty="0"/>
              <a:t>Letters of Recommendations – students need to know if they need a teacher letter  could be 0 or 1-2 and a counselor letter.</a:t>
            </a:r>
          </a:p>
          <a:p>
            <a:r>
              <a:rPr lang="en-US" dirty="0"/>
              <a:t>Survey in Naviance that we will talk about later.</a:t>
            </a:r>
          </a:p>
          <a:p>
            <a:r>
              <a:rPr lang="en-US" dirty="0"/>
              <a:t>Complete the FAFSA after Oct 1 even if you do not think you qualify because some scholarships require it.  CSS Profile </a:t>
            </a:r>
            <a:endParaRPr lang="en-US" baseline="30000" dirty="0"/>
          </a:p>
        </p:txBody>
      </p:sp>
      <p:sp>
        <p:nvSpPr>
          <p:cNvPr id="4" name="Slide Number Placeholder 3"/>
          <p:cNvSpPr>
            <a:spLocks noGrp="1"/>
          </p:cNvSpPr>
          <p:nvPr>
            <p:ph type="sldNum" sz="quarter" idx="5"/>
          </p:nvPr>
        </p:nvSpPr>
        <p:spPr/>
        <p:txBody>
          <a:bodyPr/>
          <a:lstStyle/>
          <a:p>
            <a:fld id="{179826F7-A302-4D12-AF7E-686E3079680D}" type="slidenum">
              <a:rPr lang="en-US" smtClean="0"/>
              <a:t>5</a:t>
            </a:fld>
            <a:endParaRPr lang="en-US" dirty="0"/>
          </a:p>
        </p:txBody>
      </p:sp>
    </p:spTree>
    <p:extLst>
      <p:ext uri="{BB962C8B-B14F-4D97-AF65-F5344CB8AC3E}">
        <p14:creationId xmlns:p14="http://schemas.microsoft.com/office/powerpoint/2010/main" val="330055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6</a:t>
            </a:fld>
            <a:endParaRPr lang="en-US" dirty="0"/>
          </a:p>
        </p:txBody>
      </p:sp>
    </p:spTree>
    <p:extLst>
      <p:ext uri="{BB962C8B-B14F-4D97-AF65-F5344CB8AC3E}">
        <p14:creationId xmlns:p14="http://schemas.microsoft.com/office/powerpoint/2010/main" val="110241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7</a:t>
            </a:fld>
            <a:endParaRPr lang="en-US" dirty="0"/>
          </a:p>
        </p:txBody>
      </p:sp>
    </p:spTree>
    <p:extLst>
      <p:ext uri="{BB962C8B-B14F-4D97-AF65-F5344CB8AC3E}">
        <p14:creationId xmlns:p14="http://schemas.microsoft.com/office/powerpoint/2010/main" val="1294618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8</a:t>
            </a:fld>
            <a:endParaRPr lang="en-US" dirty="0"/>
          </a:p>
        </p:txBody>
      </p:sp>
    </p:spTree>
    <p:extLst>
      <p:ext uri="{BB962C8B-B14F-4D97-AF65-F5344CB8AC3E}">
        <p14:creationId xmlns:p14="http://schemas.microsoft.com/office/powerpoint/2010/main" val="309491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9826F7-A302-4D12-AF7E-686E3079680D}" type="slidenum">
              <a:rPr lang="en-US" smtClean="0"/>
              <a:t>10</a:t>
            </a:fld>
            <a:endParaRPr lang="en-US" dirty="0"/>
          </a:p>
        </p:txBody>
      </p:sp>
    </p:spTree>
    <p:extLst>
      <p:ext uri="{BB962C8B-B14F-4D97-AF65-F5344CB8AC3E}">
        <p14:creationId xmlns:p14="http://schemas.microsoft.com/office/powerpoint/2010/main" val="19612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131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771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9983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7"/>
        <p:cNvGrpSpPr/>
        <p:nvPr/>
      </p:nvGrpSpPr>
      <p:grpSpPr>
        <a:xfrm>
          <a:off x="0" y="0"/>
          <a:ext cx="0" cy="0"/>
          <a:chOff x="0" y="0"/>
          <a:chExt cx="0" cy="0"/>
        </a:xfrm>
      </p:grpSpPr>
      <p:sp>
        <p:nvSpPr>
          <p:cNvPr id="38" name="Google Shape;38;p5"/>
          <p:cNvSpPr txBox="1">
            <a:spLocks noGrp="1"/>
          </p:cNvSpPr>
          <p:nvPr>
            <p:ph type="dt" idx="10"/>
          </p:nvPr>
        </p:nvSpPr>
        <p:spPr>
          <a:xfrm>
            <a:off x="8904067" y="6323504"/>
            <a:ext cx="1521316" cy="332277"/>
          </a:xfrm>
          <a:prstGeom prst="rect">
            <a:avLst/>
          </a:prstGeom>
          <a:noFill/>
          <a:ln>
            <a:noFill/>
          </a:ln>
        </p:spPr>
        <p:txBody>
          <a:bodyPr spcFirstLastPara="1" wrap="square" lIns="91425" tIns="91425" rIns="91425" bIns="91425" anchor="ctr" anchorCtr="0">
            <a:noAutofit/>
          </a:bodyPr>
          <a:lstStyle>
            <a:lvl1pPr marR="0" lvl="0" algn="r">
              <a:spcBef>
                <a:spcPts val="0"/>
              </a:spcBef>
              <a:spcAft>
                <a:spcPts val="0"/>
              </a:spcAft>
              <a:buClr>
                <a:srgbClr val="3F3F3F"/>
              </a:buClr>
              <a:buSzPts val="1050"/>
              <a:buFont typeface="Arial"/>
              <a:buNone/>
              <a:defRPr sz="1050" b="0" i="0" u="none" strike="noStrike" cap="none">
                <a:solidFill>
                  <a:srgbClr val="3F3F3F"/>
                </a:solidFill>
                <a:latin typeface="Arial"/>
                <a:ea typeface="Arial"/>
                <a:cs typeface="Arial"/>
                <a:sym typeface="Arial"/>
              </a:defRPr>
            </a:lvl1pPr>
            <a:lvl2pPr marR="0" lvl="1" algn="l">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49360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303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121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281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541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495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182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119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794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785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bigfuture.collegeboard.org/get-in/applying-101/college-admission-glossar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pimental@maristh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jcopley@maristh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collegeboard.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act.org/" TargetMode="External"/><Relationship Id="rId5" Type="http://schemas.openxmlformats.org/officeDocument/2006/relationships/hyperlink" Target="https://www.coalitionforcollegeaccess.org/" TargetMode="External"/><Relationship Id="rId4" Type="http://schemas.openxmlformats.org/officeDocument/2006/relationships/hyperlink" Target="https://www.commonapp.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student.naviance.com/maristo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021821" y="3812954"/>
            <a:ext cx="6465287" cy="1516014"/>
          </a:xfrm>
        </p:spPr>
        <p:txBody>
          <a:bodyPr>
            <a:normAutofit/>
          </a:bodyPr>
          <a:lstStyle/>
          <a:p>
            <a:pPr algn="l"/>
            <a:r>
              <a:rPr lang="en-US" sz="4800" b="1" dirty="0">
                <a:solidFill>
                  <a:srgbClr val="FFFFFF"/>
                </a:solidFill>
              </a:rPr>
              <a:t>JUMPSTART COLLEGE ADMISSIONS</a:t>
            </a:r>
          </a:p>
        </p:txBody>
      </p:sp>
      <p:sp>
        <p:nvSpPr>
          <p:cNvPr id="3" name="Subtitle 2"/>
          <p:cNvSpPr>
            <a:spLocks noGrp="1"/>
          </p:cNvSpPr>
          <p:nvPr>
            <p:ph type="subTitle" idx="1"/>
          </p:nvPr>
        </p:nvSpPr>
        <p:spPr>
          <a:xfrm>
            <a:off x="5021821" y="5550568"/>
            <a:ext cx="6465286" cy="602551"/>
          </a:xfrm>
        </p:spPr>
        <p:txBody>
          <a:bodyPr>
            <a:normAutofit/>
          </a:bodyPr>
          <a:lstStyle/>
          <a:p>
            <a:pPr algn="l"/>
            <a:r>
              <a:rPr lang="en-US" sz="2000" dirty="0">
                <a:solidFill>
                  <a:srgbClr val="E7E6E6"/>
                </a:solidFill>
              </a:rPr>
              <a:t>CLASS OF 2024</a:t>
            </a:r>
          </a:p>
        </p:txBody>
      </p:sp>
      <p:pic>
        <p:nvPicPr>
          <p:cNvPr id="8" name="Picture 7" descr="&lt;strong&gt;College admissions&lt;/strong&gt; in the United States - Wikipedia"/>
          <p:cNvPicPr>
            <a:picLocks noChangeAspect="1"/>
          </p:cNvPicPr>
          <p:nvPr/>
        </p:nvPicPr>
        <p:blipFill rotWithShape="1">
          <a:blip r:embed="rId3">
            <a:extLst>
              <a:ext uri="{28A0092B-C50C-407E-A947-70E740481C1C}">
                <a14:useLocalDpi xmlns:a14="http://schemas.microsoft.com/office/drawing/2010/main" val="0"/>
              </a:ext>
            </a:extLst>
          </a:blip>
          <a:srcRect t="9700" r="-1" b="9699"/>
          <a:stretch/>
        </p:blipFill>
        <p:spPr>
          <a:xfrm>
            <a:off x="317635" y="321733"/>
            <a:ext cx="4151681" cy="3026834"/>
          </a:xfrm>
          <a:prstGeom prst="rect">
            <a:avLst/>
          </a:prstGeom>
        </p:spPr>
      </p:pic>
      <p:pic>
        <p:nvPicPr>
          <p:cNvPr id="7" name="Picture 6" descr="Satisfying Retirement: 3 Life-Altering Risky Choices"/>
          <p:cNvPicPr>
            <a:picLocks noChangeAspect="1"/>
          </p:cNvPicPr>
          <p:nvPr/>
        </p:nvPicPr>
        <p:blipFill rotWithShape="1">
          <a:blip r:embed="rId4">
            <a:extLst>
              <a:ext uri="{28A0092B-C50C-407E-A947-70E740481C1C}">
                <a14:useLocalDpi xmlns:a14="http://schemas.microsoft.com/office/drawing/2010/main" val="0"/>
              </a:ext>
            </a:extLst>
          </a:blip>
          <a:srcRect l="18772" r="2681" b="-2"/>
          <a:stretch/>
        </p:blipFill>
        <p:spPr>
          <a:xfrm>
            <a:off x="4638955" y="321733"/>
            <a:ext cx="3539976" cy="2985818"/>
          </a:xfrm>
          <a:prstGeom prst="rect">
            <a:avLst/>
          </a:prstGeom>
        </p:spPr>
      </p:pic>
      <p:pic>
        <p:nvPicPr>
          <p:cNvPr id="5" name="Picture 4" descr="Accredited Investors and the JOBS Act – Compliance Building"/>
          <p:cNvPicPr>
            <a:picLocks noChangeAspect="1"/>
          </p:cNvPicPr>
          <p:nvPr/>
        </p:nvPicPr>
        <p:blipFill rotWithShape="1">
          <a:blip r:embed="rId5">
            <a:extLst>
              <a:ext uri="{28A0092B-C50C-407E-A947-70E740481C1C}">
                <a14:useLocalDpi xmlns:a14="http://schemas.microsoft.com/office/drawing/2010/main" val="0"/>
              </a:ext>
            </a:extLst>
          </a:blip>
          <a:srcRect t="1091" b="14459"/>
          <a:stretch/>
        </p:blipFill>
        <p:spPr>
          <a:xfrm>
            <a:off x="8348570" y="321734"/>
            <a:ext cx="3535590" cy="2985818"/>
          </a:xfrm>
          <a:prstGeom prst="rect">
            <a:avLst/>
          </a:prstGeom>
        </p:spPr>
      </p:pic>
      <p:cxnSp>
        <p:nvCxnSpPr>
          <p:cNvPr id="26" name="Straight Connector 25">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Moving at the Speed of Creativity | Navigating the ..."/>
          <p:cNvPicPr>
            <a:picLocks noChangeAspect="1"/>
          </p:cNvPicPr>
          <p:nvPr/>
        </p:nvPicPr>
        <p:blipFill rotWithShape="1">
          <a:blip r:embed="rId6">
            <a:extLst>
              <a:ext uri="{28A0092B-C50C-407E-A947-70E740481C1C}">
                <a14:useLocalDpi xmlns:a14="http://schemas.microsoft.com/office/drawing/2010/main" val="0"/>
              </a:ext>
            </a:extLst>
          </a:blip>
          <a:srcRect r="-1" b="2995"/>
          <a:stretch/>
        </p:blipFill>
        <p:spPr>
          <a:xfrm>
            <a:off x="317635" y="3509433"/>
            <a:ext cx="4160452" cy="3026833"/>
          </a:xfrm>
          <a:prstGeom prst="rect">
            <a:avLst/>
          </a:prstGeom>
        </p:spPr>
      </p:pic>
    </p:spTree>
    <p:extLst>
      <p:ext uri="{BB962C8B-B14F-4D97-AF65-F5344CB8AC3E}">
        <p14:creationId xmlns:p14="http://schemas.microsoft.com/office/powerpoint/2010/main" val="62641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website&#10;&#10;Description automatically generated">
            <a:extLst>
              <a:ext uri="{FF2B5EF4-FFF2-40B4-BE49-F238E27FC236}">
                <a16:creationId xmlns:a16="http://schemas.microsoft.com/office/drawing/2014/main" id="{0AA5981D-7682-43C0-82A5-7D83A66861F9}"/>
              </a:ext>
            </a:extLst>
          </p:cNvPr>
          <p:cNvPicPr>
            <a:picLocks noChangeAspect="1"/>
          </p:cNvPicPr>
          <p:nvPr/>
        </p:nvPicPr>
        <p:blipFill>
          <a:blip r:embed="rId3"/>
          <a:stretch>
            <a:fillRect/>
          </a:stretch>
        </p:blipFill>
        <p:spPr>
          <a:xfrm>
            <a:off x="0" y="957288"/>
            <a:ext cx="12192000" cy="4943423"/>
          </a:xfrm>
          <a:prstGeom prst="rect">
            <a:avLst/>
          </a:prstGeom>
        </p:spPr>
      </p:pic>
      <p:sp>
        <p:nvSpPr>
          <p:cNvPr id="2" name="TextBox 1">
            <a:extLst>
              <a:ext uri="{FF2B5EF4-FFF2-40B4-BE49-F238E27FC236}">
                <a16:creationId xmlns:a16="http://schemas.microsoft.com/office/drawing/2014/main" id="{4282F758-DCA6-41B1-86FF-0EBAB16BC8F3}"/>
              </a:ext>
            </a:extLst>
          </p:cNvPr>
          <p:cNvSpPr txBox="1"/>
          <p:nvPr/>
        </p:nvSpPr>
        <p:spPr>
          <a:xfrm>
            <a:off x="1913641" y="282804"/>
            <a:ext cx="6938128" cy="523220"/>
          </a:xfrm>
          <a:prstGeom prst="rect">
            <a:avLst/>
          </a:prstGeom>
          <a:noFill/>
        </p:spPr>
        <p:txBody>
          <a:bodyPr wrap="square" rtlCol="0">
            <a:spAutoFit/>
          </a:bodyPr>
          <a:lstStyle/>
          <a:p>
            <a:pPr algn="ctr"/>
            <a:r>
              <a:rPr lang="en-US" sz="2800" dirty="0"/>
              <a:t>Teacher/Counselor Letter of Rec Form Survey</a:t>
            </a:r>
          </a:p>
        </p:txBody>
      </p:sp>
    </p:spTree>
    <p:extLst>
      <p:ext uri="{BB962C8B-B14F-4D97-AF65-F5344CB8AC3E}">
        <p14:creationId xmlns:p14="http://schemas.microsoft.com/office/powerpoint/2010/main" val="399920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C314-9F24-4A4C-BA57-60481F7B6331}"/>
              </a:ext>
            </a:extLst>
          </p:cNvPr>
          <p:cNvSpPr>
            <a:spLocks noGrp="1"/>
          </p:cNvSpPr>
          <p:nvPr>
            <p:ph type="title"/>
          </p:nvPr>
        </p:nvSpPr>
        <p:spPr>
          <a:xfrm>
            <a:off x="838200" y="365125"/>
            <a:ext cx="10515600" cy="617369"/>
          </a:xfrm>
        </p:spPr>
        <p:txBody>
          <a:bodyPr>
            <a:normAutofit fontScale="90000"/>
          </a:bodyPr>
          <a:lstStyle/>
          <a:p>
            <a:r>
              <a:rPr lang="en-US" b="1" dirty="0">
                <a:solidFill>
                  <a:srgbClr val="C00000"/>
                </a:solidFill>
              </a:rPr>
              <a:t>Colleges Applying To</a:t>
            </a:r>
          </a:p>
        </p:txBody>
      </p:sp>
      <p:pic>
        <p:nvPicPr>
          <p:cNvPr id="13" name="Picture 12" descr="A screenshot of a computer&#10;&#10;Description automatically generated">
            <a:extLst>
              <a:ext uri="{FF2B5EF4-FFF2-40B4-BE49-F238E27FC236}">
                <a16:creationId xmlns:a16="http://schemas.microsoft.com/office/drawing/2014/main" id="{2CE2448C-970D-4029-AE57-079A2539B1E7}"/>
              </a:ext>
            </a:extLst>
          </p:cNvPr>
          <p:cNvPicPr>
            <a:picLocks noChangeAspect="1"/>
          </p:cNvPicPr>
          <p:nvPr/>
        </p:nvPicPr>
        <p:blipFill>
          <a:blip r:embed="rId3"/>
          <a:stretch>
            <a:fillRect/>
          </a:stretch>
        </p:blipFill>
        <p:spPr>
          <a:xfrm>
            <a:off x="583676" y="1148783"/>
            <a:ext cx="11079804" cy="5344092"/>
          </a:xfrm>
          <a:prstGeom prst="rect">
            <a:avLst/>
          </a:prstGeom>
        </p:spPr>
      </p:pic>
      <p:sp>
        <p:nvSpPr>
          <p:cNvPr id="3" name="Arrow: Right 2">
            <a:extLst>
              <a:ext uri="{FF2B5EF4-FFF2-40B4-BE49-F238E27FC236}">
                <a16:creationId xmlns:a16="http://schemas.microsoft.com/office/drawing/2014/main" id="{878C64D4-B064-4E07-9BD6-BDD44AF4D586}"/>
              </a:ext>
            </a:extLst>
          </p:cNvPr>
          <p:cNvSpPr/>
          <p:nvPr/>
        </p:nvSpPr>
        <p:spPr>
          <a:xfrm rot="8272234">
            <a:off x="8587819" y="3026004"/>
            <a:ext cx="556181" cy="509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4" name="Arrow: Down 3">
            <a:extLst>
              <a:ext uri="{FF2B5EF4-FFF2-40B4-BE49-F238E27FC236}">
                <a16:creationId xmlns:a16="http://schemas.microsoft.com/office/drawing/2014/main" id="{DF9FD5F1-5D04-4084-B2E6-71D08383F5E7}"/>
              </a:ext>
            </a:extLst>
          </p:cNvPr>
          <p:cNvSpPr/>
          <p:nvPr/>
        </p:nvSpPr>
        <p:spPr>
          <a:xfrm>
            <a:off x="4515439" y="2905219"/>
            <a:ext cx="584462" cy="40358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10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5731" y="1336431"/>
            <a:ext cx="11920537" cy="6089259"/>
          </a:xfrm>
          <a:prstGeom prst="rect">
            <a:avLst/>
          </a:prstGeom>
        </p:spPr>
      </p:pic>
      <p:sp>
        <p:nvSpPr>
          <p:cNvPr id="3" name="Arrow: Right 2">
            <a:extLst>
              <a:ext uri="{FF2B5EF4-FFF2-40B4-BE49-F238E27FC236}">
                <a16:creationId xmlns:a16="http://schemas.microsoft.com/office/drawing/2014/main" id="{1CFA059F-1047-4A34-A1F7-C11F8B76E21E}"/>
              </a:ext>
            </a:extLst>
          </p:cNvPr>
          <p:cNvSpPr/>
          <p:nvPr/>
        </p:nvSpPr>
        <p:spPr>
          <a:xfrm flipV="1">
            <a:off x="10241282" y="3255966"/>
            <a:ext cx="978408" cy="63726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6" name="Title 5">
            <a:extLst>
              <a:ext uri="{FF2B5EF4-FFF2-40B4-BE49-F238E27FC236}">
                <a16:creationId xmlns:a16="http://schemas.microsoft.com/office/drawing/2014/main" id="{2816509C-23D3-463D-AC41-4E0CBA26D293}"/>
              </a:ext>
            </a:extLst>
          </p:cNvPr>
          <p:cNvSpPr>
            <a:spLocks noGrp="1"/>
          </p:cNvSpPr>
          <p:nvPr>
            <p:ph type="title"/>
          </p:nvPr>
        </p:nvSpPr>
        <p:spPr>
          <a:xfrm>
            <a:off x="815927" y="0"/>
            <a:ext cx="10550768" cy="1336431"/>
          </a:xfrm>
        </p:spPr>
        <p:txBody>
          <a:bodyPr>
            <a:normAutofit/>
          </a:bodyPr>
          <a:lstStyle/>
          <a:p>
            <a:r>
              <a:rPr lang="en-US" sz="4000" b="1" dirty="0">
                <a:solidFill>
                  <a:srgbClr val="C00000"/>
                </a:solidFill>
              </a:rPr>
              <a:t>This is page where you will list your colleges and request transcripts to be sent. </a:t>
            </a:r>
          </a:p>
        </p:txBody>
      </p:sp>
    </p:spTree>
    <p:extLst>
      <p:ext uri="{BB962C8B-B14F-4D97-AF65-F5344CB8AC3E}">
        <p14:creationId xmlns:p14="http://schemas.microsoft.com/office/powerpoint/2010/main" val="343141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3F3EA-4877-4CBC-97B4-E099A8606430}"/>
              </a:ext>
            </a:extLst>
          </p:cNvPr>
          <p:cNvSpPr>
            <a:spLocks noGrp="1"/>
          </p:cNvSpPr>
          <p:nvPr>
            <p:ph type="title"/>
          </p:nvPr>
        </p:nvSpPr>
        <p:spPr/>
        <p:txBody>
          <a:bodyPr/>
          <a:lstStyle/>
          <a:p>
            <a:pPr algn="ctr"/>
            <a:r>
              <a:rPr lang="en-US" dirty="0"/>
              <a:t>Common App</a:t>
            </a:r>
            <a:br>
              <a:rPr lang="en-US" dirty="0"/>
            </a:br>
            <a:r>
              <a:rPr lang="en-US" dirty="0"/>
              <a:t>FERPA Family Educational Rights &amp; Privacy Act</a:t>
            </a:r>
          </a:p>
        </p:txBody>
      </p:sp>
      <p:pic>
        <p:nvPicPr>
          <p:cNvPr id="4" name="Content Placeholder 3">
            <a:extLst>
              <a:ext uri="{FF2B5EF4-FFF2-40B4-BE49-F238E27FC236}">
                <a16:creationId xmlns:a16="http://schemas.microsoft.com/office/drawing/2014/main" id="{5F24D38E-5B42-4FF9-BB7F-1A392A82ED2D}"/>
              </a:ext>
            </a:extLst>
          </p:cNvPr>
          <p:cNvPicPr>
            <a:picLocks noGrp="1" noChangeAspect="1"/>
          </p:cNvPicPr>
          <p:nvPr>
            <p:ph idx="1"/>
          </p:nvPr>
        </p:nvPicPr>
        <p:blipFill>
          <a:blip r:embed="rId3"/>
          <a:stretch>
            <a:fillRect/>
          </a:stretch>
        </p:blipFill>
        <p:spPr>
          <a:xfrm>
            <a:off x="838200" y="1690688"/>
            <a:ext cx="10641768" cy="4942981"/>
          </a:xfrm>
          <a:prstGeom prst="rect">
            <a:avLst/>
          </a:prstGeom>
        </p:spPr>
      </p:pic>
    </p:spTree>
    <p:extLst>
      <p:ext uri="{BB962C8B-B14F-4D97-AF65-F5344CB8AC3E}">
        <p14:creationId xmlns:p14="http://schemas.microsoft.com/office/powerpoint/2010/main" val="228788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07011" y="365760"/>
            <a:ext cx="10765410" cy="1207269"/>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Create College Organizational Tool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1437236"/>
              </p:ext>
            </p:extLst>
          </p:nvPr>
        </p:nvGraphicFramePr>
        <p:xfrm>
          <a:off x="650449" y="3172511"/>
          <a:ext cx="10901474" cy="2818652"/>
        </p:xfrm>
        <a:graphic>
          <a:graphicData uri="http://schemas.openxmlformats.org/drawingml/2006/table">
            <a:tbl>
              <a:tblPr firstRow="1" bandRow="1">
                <a:tableStyleId>{5C22544A-7EE6-4342-B048-85BDC9FD1C3A}</a:tableStyleId>
              </a:tblPr>
              <a:tblGrid>
                <a:gridCol w="1191208">
                  <a:extLst>
                    <a:ext uri="{9D8B030D-6E8A-4147-A177-3AD203B41FA5}">
                      <a16:colId xmlns:a16="http://schemas.microsoft.com/office/drawing/2014/main" val="20000"/>
                    </a:ext>
                  </a:extLst>
                </a:gridCol>
                <a:gridCol w="2087181">
                  <a:extLst>
                    <a:ext uri="{9D8B030D-6E8A-4147-A177-3AD203B41FA5}">
                      <a16:colId xmlns:a16="http://schemas.microsoft.com/office/drawing/2014/main" val="20001"/>
                    </a:ext>
                  </a:extLst>
                </a:gridCol>
                <a:gridCol w="1890077">
                  <a:extLst>
                    <a:ext uri="{9D8B030D-6E8A-4147-A177-3AD203B41FA5}">
                      <a16:colId xmlns:a16="http://schemas.microsoft.com/office/drawing/2014/main" val="20002"/>
                    </a:ext>
                  </a:extLst>
                </a:gridCol>
                <a:gridCol w="1275003">
                  <a:extLst>
                    <a:ext uri="{9D8B030D-6E8A-4147-A177-3AD203B41FA5}">
                      <a16:colId xmlns:a16="http://schemas.microsoft.com/office/drawing/2014/main" val="20003"/>
                    </a:ext>
                  </a:extLst>
                </a:gridCol>
                <a:gridCol w="1849982">
                  <a:extLst>
                    <a:ext uri="{9D8B030D-6E8A-4147-A177-3AD203B41FA5}">
                      <a16:colId xmlns:a16="http://schemas.microsoft.com/office/drawing/2014/main" val="20004"/>
                    </a:ext>
                  </a:extLst>
                </a:gridCol>
                <a:gridCol w="2608023">
                  <a:extLst>
                    <a:ext uri="{9D8B030D-6E8A-4147-A177-3AD203B41FA5}">
                      <a16:colId xmlns:a16="http://schemas.microsoft.com/office/drawing/2014/main" val="20005"/>
                    </a:ext>
                  </a:extLst>
                </a:gridCol>
              </a:tblGrid>
              <a:tr h="822836">
                <a:tc>
                  <a:txBody>
                    <a:bodyPr/>
                    <a:lstStyle/>
                    <a:p>
                      <a:r>
                        <a:rPr lang="en-US" sz="2300" dirty="0"/>
                        <a:t>College</a:t>
                      </a:r>
                    </a:p>
                  </a:txBody>
                  <a:tcPr marL="87536" marR="87536" marT="43768" marB="43768"/>
                </a:tc>
                <a:tc>
                  <a:txBody>
                    <a:bodyPr/>
                    <a:lstStyle/>
                    <a:p>
                      <a:r>
                        <a:rPr lang="en-US" sz="2300" dirty="0"/>
                        <a:t>Major/Specific program </a:t>
                      </a:r>
                    </a:p>
                  </a:txBody>
                  <a:tcPr marL="87536" marR="87536" marT="43768" marB="43768"/>
                </a:tc>
                <a:tc>
                  <a:txBody>
                    <a:bodyPr/>
                    <a:lstStyle/>
                    <a:p>
                      <a:r>
                        <a:rPr lang="en-US" sz="1900" dirty="0"/>
                        <a:t>Deadline(s)</a:t>
                      </a:r>
                    </a:p>
                  </a:txBody>
                  <a:tcPr marL="87536" marR="87536" marT="43768" marB="43768"/>
                </a:tc>
                <a:tc>
                  <a:txBody>
                    <a:bodyPr/>
                    <a:lstStyle/>
                    <a:p>
                      <a:r>
                        <a:rPr lang="en-US" sz="2300" dirty="0"/>
                        <a:t>Essay</a:t>
                      </a:r>
                    </a:p>
                  </a:txBody>
                  <a:tcPr marL="87536" marR="87536" marT="43768" marB="43768"/>
                </a:tc>
                <a:tc>
                  <a:txBody>
                    <a:bodyPr/>
                    <a:lstStyle/>
                    <a:p>
                      <a:pPr algn="l"/>
                      <a:r>
                        <a:rPr lang="en-US" sz="2300" dirty="0"/>
                        <a:t> Test</a:t>
                      </a:r>
                      <a:r>
                        <a:rPr lang="en-US" sz="2300" baseline="0" dirty="0"/>
                        <a:t> </a:t>
                      </a:r>
                    </a:p>
                    <a:p>
                      <a:pPr algn="l"/>
                      <a:r>
                        <a:rPr lang="en-US" sz="2300" baseline="0" dirty="0"/>
                        <a:t>Scores/Sent</a:t>
                      </a:r>
                      <a:endParaRPr lang="en-US" sz="2300" dirty="0"/>
                    </a:p>
                  </a:txBody>
                  <a:tcPr marL="87536" marR="87536" marT="43768" marB="43768"/>
                </a:tc>
                <a:tc>
                  <a:txBody>
                    <a:bodyPr/>
                    <a:lstStyle/>
                    <a:p>
                      <a:r>
                        <a:rPr lang="en-US" sz="2300" dirty="0"/>
                        <a:t>Letter(s)</a:t>
                      </a:r>
                      <a:r>
                        <a:rPr lang="en-US" sz="2300" baseline="0" dirty="0"/>
                        <a:t> of Rec</a:t>
                      </a:r>
                      <a:endParaRPr lang="en-US" sz="2300" dirty="0"/>
                    </a:p>
                  </a:txBody>
                  <a:tcPr marL="87536" marR="87536" marT="43768" marB="43768"/>
                </a:tc>
                <a:extLst>
                  <a:ext uri="{0D108BD9-81ED-4DB2-BD59-A6C34878D82A}">
                    <a16:rowId xmlns:a16="http://schemas.microsoft.com/office/drawing/2014/main" val="10000"/>
                  </a:ext>
                </a:extLst>
              </a:tr>
              <a:tr h="910372">
                <a:tc>
                  <a:txBody>
                    <a:bodyPr/>
                    <a:lstStyle/>
                    <a:p>
                      <a:r>
                        <a:rPr lang="en-US" sz="1900" b="1" dirty="0"/>
                        <a:t>OSU</a:t>
                      </a:r>
                    </a:p>
                  </a:txBody>
                  <a:tcPr marL="87536" marR="87536" marT="43768" marB="43768"/>
                </a:tc>
                <a:tc>
                  <a:txBody>
                    <a:bodyPr/>
                    <a:lstStyle/>
                    <a:p>
                      <a:r>
                        <a:rPr lang="en-US" sz="1900" b="1" dirty="0"/>
                        <a:t>Computer Sci, Math</a:t>
                      </a:r>
                    </a:p>
                  </a:txBody>
                  <a:tcPr marL="87536" marR="87536" marT="43768" marB="43768"/>
                </a:tc>
                <a:tc>
                  <a:txBody>
                    <a:bodyPr/>
                    <a:lstStyle/>
                    <a:p>
                      <a:r>
                        <a:rPr lang="en-US" sz="1700" b="1" dirty="0"/>
                        <a:t>EA- Nov 1st</a:t>
                      </a:r>
                    </a:p>
                    <a:p>
                      <a:r>
                        <a:rPr lang="en-US" sz="1700" b="1" dirty="0"/>
                        <a:t>Prior—</a:t>
                      </a:r>
                    </a:p>
                    <a:p>
                      <a:r>
                        <a:rPr lang="en-US" sz="1700" b="1" dirty="0"/>
                        <a:t>Reg—</a:t>
                      </a:r>
                    </a:p>
                  </a:txBody>
                  <a:tcPr marL="87536" marR="87536" marT="43768" marB="43768"/>
                </a:tc>
                <a:tc>
                  <a:txBody>
                    <a:bodyPr/>
                    <a:lstStyle/>
                    <a:p>
                      <a:r>
                        <a:rPr lang="en-US" sz="1700" b="1" dirty="0"/>
                        <a:t>Optional</a:t>
                      </a:r>
                    </a:p>
                  </a:txBody>
                  <a:tcPr marL="87536" marR="87536" marT="43768" marB="43768"/>
                </a:tc>
                <a:tc>
                  <a:txBody>
                    <a:bodyPr/>
                    <a:lstStyle/>
                    <a:p>
                      <a:r>
                        <a:rPr lang="en-US" sz="1700" b="1" dirty="0"/>
                        <a:t>Optional</a:t>
                      </a:r>
                    </a:p>
                  </a:txBody>
                  <a:tcPr marL="87536" marR="87536" marT="43768" marB="43768"/>
                </a:tc>
                <a:tc>
                  <a:txBody>
                    <a:bodyPr/>
                    <a:lstStyle/>
                    <a:p>
                      <a:r>
                        <a:rPr lang="en-US" sz="1700" b="1" dirty="0"/>
                        <a:t>Do not want recommendations from teachers/counselors</a:t>
                      </a:r>
                    </a:p>
                  </a:txBody>
                  <a:tcPr marL="87536" marR="87536" marT="43768" marB="43768"/>
                </a:tc>
                <a:extLst>
                  <a:ext uri="{0D108BD9-81ED-4DB2-BD59-A6C34878D82A}">
                    <a16:rowId xmlns:a16="http://schemas.microsoft.com/office/drawing/2014/main" val="10001"/>
                  </a:ext>
                </a:extLst>
              </a:tr>
              <a:tr h="647765">
                <a:tc>
                  <a:txBody>
                    <a:bodyPr/>
                    <a:lstStyle/>
                    <a:p>
                      <a:r>
                        <a:rPr lang="en-US" sz="1700" b="1" dirty="0"/>
                        <a:t>LMU</a:t>
                      </a:r>
                    </a:p>
                  </a:txBody>
                  <a:tcPr marL="87536" marR="87536" marT="43768" marB="43768"/>
                </a:tc>
                <a:tc>
                  <a:txBody>
                    <a:bodyPr/>
                    <a:lstStyle/>
                    <a:p>
                      <a:r>
                        <a:rPr lang="en-US" sz="1700" b="1" dirty="0"/>
                        <a:t>Engineering</a:t>
                      </a:r>
                    </a:p>
                  </a:txBody>
                  <a:tcPr marL="87536" marR="87536" marT="43768" marB="43768"/>
                </a:tc>
                <a:tc>
                  <a:txBody>
                    <a:bodyPr/>
                    <a:lstStyle/>
                    <a:p>
                      <a:r>
                        <a:rPr lang="en-US" sz="1700" dirty="0"/>
                        <a:t>EA- Nov 1st</a:t>
                      </a:r>
                    </a:p>
                    <a:p>
                      <a:r>
                        <a:rPr lang="en-US" sz="1700" dirty="0"/>
                        <a:t>Prior</a:t>
                      </a:r>
                    </a:p>
                  </a:txBody>
                  <a:tcPr marL="87536" marR="87536" marT="43768" marB="43768"/>
                </a:tc>
                <a:tc>
                  <a:txBody>
                    <a:bodyPr/>
                    <a:lstStyle/>
                    <a:p>
                      <a:endParaRPr lang="en-US" sz="1700" dirty="0"/>
                    </a:p>
                  </a:txBody>
                  <a:tcPr marL="87536" marR="87536" marT="43768" marB="43768"/>
                </a:tc>
                <a:tc>
                  <a:txBody>
                    <a:bodyPr/>
                    <a:lstStyle/>
                    <a:p>
                      <a:endParaRPr lang="en-US" sz="1700" dirty="0"/>
                    </a:p>
                  </a:txBody>
                  <a:tcPr marL="87536" marR="87536" marT="43768" marB="43768"/>
                </a:tc>
                <a:tc>
                  <a:txBody>
                    <a:bodyPr/>
                    <a:lstStyle/>
                    <a:p>
                      <a:r>
                        <a:rPr lang="en-US" sz="1700" dirty="0"/>
                        <a:t>Counselor, 2 Teachers</a:t>
                      </a:r>
                    </a:p>
                  </a:txBody>
                  <a:tcPr marL="87536" marR="87536" marT="43768" marB="43768"/>
                </a:tc>
                <a:extLst>
                  <a:ext uri="{0D108BD9-81ED-4DB2-BD59-A6C34878D82A}">
                    <a16:rowId xmlns:a16="http://schemas.microsoft.com/office/drawing/2014/main" val="10002"/>
                  </a:ext>
                </a:extLst>
              </a:tr>
              <a:tr h="437679">
                <a:tc>
                  <a:txBody>
                    <a:bodyPr/>
                    <a:lstStyle/>
                    <a:p>
                      <a:endParaRPr lang="en-US" sz="1700" dirty="0"/>
                    </a:p>
                  </a:txBody>
                  <a:tcPr marL="87536" marR="87536" marT="43768" marB="43768"/>
                </a:tc>
                <a:tc>
                  <a:txBody>
                    <a:bodyPr/>
                    <a:lstStyle/>
                    <a:p>
                      <a:endParaRPr lang="en-US" sz="1700" dirty="0"/>
                    </a:p>
                  </a:txBody>
                  <a:tcPr marL="87536" marR="87536" marT="43768" marB="43768"/>
                </a:tc>
                <a:tc>
                  <a:txBody>
                    <a:bodyPr/>
                    <a:lstStyle/>
                    <a:p>
                      <a:endParaRPr lang="en-US" sz="1700" dirty="0"/>
                    </a:p>
                  </a:txBody>
                  <a:tcPr marL="87536" marR="87536" marT="43768" marB="43768"/>
                </a:tc>
                <a:tc>
                  <a:txBody>
                    <a:bodyPr/>
                    <a:lstStyle/>
                    <a:p>
                      <a:endParaRPr lang="en-US" sz="1700" dirty="0"/>
                    </a:p>
                  </a:txBody>
                  <a:tcPr marL="87536" marR="87536" marT="43768" marB="43768"/>
                </a:tc>
                <a:tc>
                  <a:txBody>
                    <a:bodyPr/>
                    <a:lstStyle/>
                    <a:p>
                      <a:endParaRPr lang="en-US" sz="1700" dirty="0"/>
                    </a:p>
                  </a:txBody>
                  <a:tcPr marL="87536" marR="87536" marT="43768" marB="43768"/>
                </a:tc>
                <a:tc>
                  <a:txBody>
                    <a:bodyPr/>
                    <a:lstStyle/>
                    <a:p>
                      <a:endParaRPr lang="en-US" sz="1700" dirty="0"/>
                    </a:p>
                  </a:txBody>
                  <a:tcPr marL="87536" marR="87536" marT="43768" marB="4376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54035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275" name="Rectangle 7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66" name="Rectangle 2"/>
          <p:cNvSpPr>
            <a:spLocks noGrp="1" noChangeArrowheads="1"/>
          </p:cNvSpPr>
          <p:nvPr>
            <p:ph type="title"/>
          </p:nvPr>
        </p:nvSpPr>
        <p:spPr>
          <a:xfrm>
            <a:off x="524256" y="583616"/>
            <a:ext cx="3722141" cy="5520579"/>
          </a:xfrm>
        </p:spPr>
        <p:txBody>
          <a:bodyPr>
            <a:normAutofit/>
          </a:bodyPr>
          <a:lstStyle/>
          <a:p>
            <a:pPr eaLnBrk="1" hangingPunct="1">
              <a:defRPr/>
            </a:pPr>
            <a:r>
              <a:rPr lang="en-US" b="1" dirty="0">
                <a:solidFill>
                  <a:srgbClr val="FFFFFF"/>
                </a:solidFill>
                <a:latin typeface="Arial" panose="020B0604020202020204" pitchFamily="34" charset="0"/>
                <a:cs typeface="Arial" panose="020B0604020202020204" pitchFamily="34" charset="0"/>
              </a:rPr>
              <a:t>Consider Fit </a:t>
            </a:r>
          </a:p>
        </p:txBody>
      </p:sp>
      <p:sp>
        <p:nvSpPr>
          <p:cNvPr id="11276" name="Rectangle 7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273" name="Rectangle 3">
            <a:extLst>
              <a:ext uri="{FF2B5EF4-FFF2-40B4-BE49-F238E27FC236}">
                <a16:creationId xmlns:a16="http://schemas.microsoft.com/office/drawing/2014/main" id="{8E310BC8-EAD0-4C38-8628-015BDD8A5D75}"/>
              </a:ext>
            </a:extLst>
          </p:cNvPr>
          <p:cNvGraphicFramePr>
            <a:graphicFrameLocks noGrp="1"/>
          </p:cNvGraphicFramePr>
          <p:nvPr>
            <p:ph idx="1"/>
            <p:extLst>
              <p:ext uri="{D42A27DB-BD31-4B8C-83A1-F6EECF244321}">
                <p14:modId xmlns:p14="http://schemas.microsoft.com/office/powerpoint/2010/main" val="326481482"/>
              </p:ext>
            </p:extLst>
          </p:nvPr>
        </p:nvGraphicFramePr>
        <p:xfrm>
          <a:off x="4933950" y="584200"/>
          <a:ext cx="6594475" cy="551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5725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B52B1-3154-4613-8B10-469A461408E9}"/>
              </a:ext>
            </a:extLst>
          </p:cNvPr>
          <p:cNvSpPr>
            <a:spLocks noGrp="1"/>
          </p:cNvSpPr>
          <p:nvPr>
            <p:ph type="title"/>
          </p:nvPr>
        </p:nvSpPr>
        <p:spPr>
          <a:xfrm>
            <a:off x="838200" y="557188"/>
            <a:ext cx="10515600" cy="1133499"/>
          </a:xfrm>
        </p:spPr>
        <p:txBody>
          <a:bodyPr>
            <a:normAutofit/>
          </a:bodyPr>
          <a:lstStyle/>
          <a:p>
            <a:pPr algn="ctr"/>
            <a:r>
              <a:rPr lang="en-US" sz="5200" b="1" dirty="0">
                <a:latin typeface="Arial" panose="020B0604020202020204" pitchFamily="34" charset="0"/>
                <a:cs typeface="Arial" panose="020B0604020202020204" pitchFamily="34" charset="0"/>
              </a:rPr>
              <a:t>Select One-Two of Each</a:t>
            </a:r>
          </a:p>
        </p:txBody>
      </p:sp>
      <p:graphicFrame>
        <p:nvGraphicFramePr>
          <p:cNvPr id="5" name="Content Placeholder 2">
            <a:extLst>
              <a:ext uri="{FF2B5EF4-FFF2-40B4-BE49-F238E27FC236}">
                <a16:creationId xmlns:a16="http://schemas.microsoft.com/office/drawing/2014/main" id="{5CE8C5F2-C834-42B7-8F66-670901126658}"/>
              </a:ext>
            </a:extLst>
          </p:cNvPr>
          <p:cNvGraphicFramePr>
            <a:graphicFrameLocks noGrp="1"/>
          </p:cNvGraphicFramePr>
          <p:nvPr>
            <p:ph idx="1"/>
            <p:extLst>
              <p:ext uri="{D42A27DB-BD31-4B8C-83A1-F6EECF244321}">
                <p14:modId xmlns:p14="http://schemas.microsoft.com/office/powerpoint/2010/main" val="16745427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97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8" name="Rectangle 2"/>
          <p:cNvSpPr>
            <a:spLocks noGrp="1" noChangeArrowheads="1"/>
          </p:cNvSpPr>
          <p:nvPr>
            <p:ph type="title"/>
          </p:nvPr>
        </p:nvSpPr>
        <p:spPr>
          <a:xfrm>
            <a:off x="589560" y="856180"/>
            <a:ext cx="4560584" cy="1128068"/>
          </a:xfrm>
        </p:spPr>
        <p:txBody>
          <a:bodyPr anchor="ctr">
            <a:normAutofit/>
          </a:bodyPr>
          <a:lstStyle/>
          <a:p>
            <a:pPr eaLnBrk="1" hangingPunct="1">
              <a:defRPr/>
            </a:pPr>
            <a:r>
              <a:rPr lang="en-US" sz="3700" dirty="0"/>
              <a:t>   </a:t>
            </a:r>
            <a:r>
              <a:rPr lang="en-US" sz="3700" b="1" dirty="0">
                <a:latin typeface="+mn-lt"/>
              </a:rPr>
              <a:t>Types of Admission</a:t>
            </a:r>
          </a:p>
        </p:txBody>
      </p:sp>
      <p:grpSp>
        <p:nvGrpSpPr>
          <p:cNvPr id="74" name="Group 7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79" name="Rectangle 3"/>
          <p:cNvSpPr>
            <a:spLocks noGrp="1" noChangeArrowheads="1"/>
          </p:cNvSpPr>
          <p:nvPr>
            <p:ph idx="1"/>
          </p:nvPr>
        </p:nvSpPr>
        <p:spPr>
          <a:xfrm>
            <a:off x="590719" y="2330505"/>
            <a:ext cx="4559425" cy="3979585"/>
          </a:xfrm>
        </p:spPr>
        <p:txBody>
          <a:bodyPr anchor="ctr">
            <a:normAutofit/>
          </a:bodyPr>
          <a:lstStyle/>
          <a:p>
            <a:pPr eaLnBrk="1" hangingPunct="1">
              <a:defRPr/>
            </a:pPr>
            <a:r>
              <a:rPr lang="en-US" sz="2000" b="1" u="sng" dirty="0"/>
              <a:t>Regular</a:t>
            </a:r>
            <a:r>
              <a:rPr lang="en-US" sz="2000" u="sng" dirty="0"/>
              <a:t> </a:t>
            </a:r>
            <a:r>
              <a:rPr lang="en-US" sz="2000" dirty="0"/>
              <a:t>– apply by a given date, notified in the spring</a:t>
            </a:r>
          </a:p>
          <a:p>
            <a:pPr eaLnBrk="1" hangingPunct="1">
              <a:defRPr/>
            </a:pPr>
            <a:r>
              <a:rPr lang="en-US" sz="2000" b="1" u="sng" dirty="0"/>
              <a:t>Open/Rolling</a:t>
            </a:r>
            <a:r>
              <a:rPr lang="en-US" sz="2000" u="sng" dirty="0"/>
              <a:t> </a:t>
            </a:r>
            <a:r>
              <a:rPr lang="en-US" sz="2000" dirty="0"/>
              <a:t>– Apply anytime, notified in as received and reviewed.</a:t>
            </a:r>
          </a:p>
          <a:p>
            <a:pPr eaLnBrk="1" hangingPunct="1">
              <a:defRPr/>
            </a:pPr>
            <a:r>
              <a:rPr lang="en-US" sz="2000" b="1" u="sng" dirty="0"/>
              <a:t>Early Action</a:t>
            </a:r>
            <a:r>
              <a:rPr lang="en-US" sz="2000" b="1" dirty="0"/>
              <a:t> </a:t>
            </a:r>
            <a:r>
              <a:rPr lang="en-US" sz="2000" dirty="0"/>
              <a:t>– Apply early, notified early…can accept or decline</a:t>
            </a:r>
          </a:p>
          <a:p>
            <a:pPr eaLnBrk="1" hangingPunct="1">
              <a:defRPr/>
            </a:pPr>
            <a:r>
              <a:rPr lang="en-US" sz="2000" b="1" u="sng" dirty="0"/>
              <a:t>Early Decision</a:t>
            </a:r>
            <a:r>
              <a:rPr lang="en-US" sz="2000" b="1" dirty="0"/>
              <a:t> </a:t>
            </a:r>
            <a:r>
              <a:rPr lang="en-US" sz="2000" dirty="0"/>
              <a:t>– Apply early, notified early… you must accept offer and withdraw all others!  BINDING</a:t>
            </a:r>
          </a:p>
        </p:txBody>
      </p:sp>
      <p:sp>
        <p:nvSpPr>
          <p:cNvPr id="80" name="Rectangle 7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t's My Mind: U. of C. applications 'staggering'"/>
          <p:cNvPicPr>
            <a:picLocks noChangeAspect="1"/>
          </p:cNvPicPr>
          <p:nvPr/>
        </p:nvPicPr>
        <p:blipFill rotWithShape="1">
          <a:blip r:embed="rId3" cstate="print">
            <a:extLst>
              <a:ext uri="{28A0092B-C50C-407E-A947-70E740481C1C}">
                <a14:useLocalDpi xmlns:a14="http://schemas.microsoft.com/office/drawing/2010/main" val="0"/>
              </a:ext>
            </a:extLst>
          </a:blip>
          <a:srcRect l="4753" r="25473"/>
          <a:stretch/>
        </p:blipFill>
        <p:spPr>
          <a:xfrm>
            <a:off x="5977788" y="799352"/>
            <a:ext cx="5425410" cy="5259296"/>
          </a:xfrm>
          <a:prstGeom prst="rect">
            <a:avLst/>
          </a:prstGeom>
        </p:spPr>
      </p:pic>
    </p:spTree>
    <p:extLst>
      <p:ext uri="{BB962C8B-B14F-4D97-AF65-F5344CB8AC3E}">
        <p14:creationId xmlns:p14="http://schemas.microsoft.com/office/powerpoint/2010/main" val="38947924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3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43B3DE5-8E50-4D10-B0FB-C015B13D6143}"/>
              </a:ext>
            </a:extLst>
          </p:cNvPr>
          <p:cNvSpPr>
            <a:spLocks noGrp="1"/>
          </p:cNvSpPr>
          <p:nvPr>
            <p:ph type="title"/>
          </p:nvPr>
        </p:nvSpPr>
        <p:spPr>
          <a:xfrm>
            <a:off x="871220" y="860028"/>
            <a:ext cx="6006192" cy="1324907"/>
          </a:xfrm>
        </p:spPr>
        <p:txBody>
          <a:bodyPr>
            <a:normAutofit/>
          </a:bodyPr>
          <a:lstStyle/>
          <a:p>
            <a:r>
              <a:rPr lang="en-US" sz="4100" b="1" dirty="0">
                <a:solidFill>
                  <a:srgbClr val="4D3940"/>
                </a:solidFill>
              </a:rPr>
              <a:t>INTERESTED IN AN OUT-OF-STATE PUBLIC UNIVERSITY</a:t>
            </a:r>
          </a:p>
        </p:txBody>
      </p:sp>
      <p:sp>
        <p:nvSpPr>
          <p:cNvPr id="3" name="Content Placeholder 2">
            <a:extLst>
              <a:ext uri="{FF2B5EF4-FFF2-40B4-BE49-F238E27FC236}">
                <a16:creationId xmlns:a16="http://schemas.microsoft.com/office/drawing/2014/main" id="{C3BC9444-F4DC-4145-89D0-7ACF5788BBF7}"/>
              </a:ext>
            </a:extLst>
          </p:cNvPr>
          <p:cNvSpPr>
            <a:spLocks noGrp="1"/>
          </p:cNvSpPr>
          <p:nvPr>
            <p:ph idx="1"/>
          </p:nvPr>
        </p:nvSpPr>
        <p:spPr>
          <a:xfrm>
            <a:off x="871220" y="2248823"/>
            <a:ext cx="6006192" cy="3928139"/>
          </a:xfrm>
        </p:spPr>
        <p:txBody>
          <a:bodyPr>
            <a:normAutofit/>
          </a:bodyPr>
          <a:lstStyle/>
          <a:p>
            <a:r>
              <a:rPr lang="en-US" sz="2400" b="0" i="0" u="none" strike="noStrike" baseline="0" dirty="0">
                <a:solidFill>
                  <a:srgbClr val="4D3940"/>
                </a:solidFill>
                <a:latin typeface="Wingdings 2" panose="05020102010507070707" pitchFamily="18" charset="2"/>
              </a:rPr>
              <a:t></a:t>
            </a:r>
            <a:r>
              <a:rPr lang="en-US" sz="2400" b="0" i="0" u="none" strike="noStrike" baseline="0" dirty="0">
                <a:solidFill>
                  <a:srgbClr val="4D3940"/>
                </a:solidFill>
                <a:latin typeface="Franklin Gothic Book" panose="020B0503020102020204" pitchFamily="34" charset="0"/>
              </a:rPr>
              <a:t>Western Undergraduate Exchange (WUE)</a:t>
            </a:r>
          </a:p>
          <a:p>
            <a:r>
              <a:rPr lang="en-US" sz="2400" b="0" i="0" u="none" strike="noStrike" baseline="0" dirty="0">
                <a:solidFill>
                  <a:srgbClr val="4D3940"/>
                </a:solidFill>
                <a:latin typeface="Wingdings 2" panose="05020102010507070707" pitchFamily="18" charset="2"/>
              </a:rPr>
              <a:t></a:t>
            </a:r>
            <a:r>
              <a:rPr lang="en-US" sz="2400" b="0" i="0" u="none" strike="noStrike" baseline="0" dirty="0">
                <a:solidFill>
                  <a:srgbClr val="4D3940"/>
                </a:solidFill>
                <a:latin typeface="Franklin Gothic Book" panose="020B0503020102020204" pitchFamily="34" charset="0"/>
              </a:rPr>
              <a:t>Study out of state </a:t>
            </a:r>
            <a:r>
              <a:rPr lang="en-US" sz="2400" b="0" i="1" u="none" strike="noStrike" baseline="0" dirty="0">
                <a:solidFill>
                  <a:srgbClr val="4D3940"/>
                </a:solidFill>
                <a:latin typeface="Franklin Gothic Book" panose="020B0503020102020204" pitchFamily="34" charset="0"/>
              </a:rPr>
              <a:t>in the West </a:t>
            </a:r>
            <a:r>
              <a:rPr lang="en-US" sz="2400" b="0" i="0" u="none" strike="noStrike" baseline="0" dirty="0">
                <a:solidFill>
                  <a:srgbClr val="4D3940"/>
                </a:solidFill>
                <a:latin typeface="Franklin Gothic Book" panose="020B0503020102020204" pitchFamily="34" charset="0"/>
              </a:rPr>
              <a:t>and pay only 150% of resident tuition. Choose from 150 institutions located in the 15 WICHE states</a:t>
            </a:r>
            <a:r>
              <a:rPr lang="en-US" sz="2400" b="0" i="1" u="none" strike="noStrike" baseline="0" dirty="0">
                <a:solidFill>
                  <a:srgbClr val="4D3940"/>
                </a:solidFill>
                <a:latin typeface="Franklin Gothic Book" panose="020B0503020102020204" pitchFamily="34" charset="0"/>
              </a:rPr>
              <a:t>.</a:t>
            </a:r>
            <a:endParaRPr lang="en-US" sz="2400" b="0" i="0" u="none" strike="noStrike" baseline="0" dirty="0">
              <a:solidFill>
                <a:srgbClr val="4D3940"/>
              </a:solidFill>
              <a:latin typeface="Franklin Gothic Book" panose="020B0503020102020204" pitchFamily="34" charset="0"/>
            </a:endParaRPr>
          </a:p>
          <a:p>
            <a:r>
              <a:rPr lang="en-US" sz="2400" b="0" i="0" u="none" strike="noStrike" baseline="0" dirty="0">
                <a:solidFill>
                  <a:srgbClr val="4D3940"/>
                </a:solidFill>
                <a:latin typeface="Wingdings 2" panose="05020102010507070707" pitchFamily="18" charset="2"/>
              </a:rPr>
              <a:t></a:t>
            </a:r>
            <a:r>
              <a:rPr lang="en-US" sz="2400" b="0" i="1" u="none" strike="noStrike" baseline="0" dirty="0">
                <a:solidFill>
                  <a:srgbClr val="4D3940"/>
                </a:solidFill>
                <a:latin typeface="Franklin Gothic Book" panose="020B0503020102020204" pitchFamily="34" charset="0"/>
              </a:rPr>
              <a:t>These are competitive scholarships, but requirements vary greatly from school-to-school.</a:t>
            </a:r>
            <a:endParaRPr lang="en-US" sz="2400" b="0" i="0" u="none" strike="noStrike" baseline="0" dirty="0">
              <a:solidFill>
                <a:srgbClr val="4D3940"/>
              </a:solidFill>
              <a:latin typeface="Franklin Gothic Book" panose="020B0503020102020204" pitchFamily="34" charset="0"/>
            </a:endParaRPr>
          </a:p>
          <a:p>
            <a:endParaRPr lang="en-US" sz="2400" b="0" i="0" u="none" strike="noStrike" baseline="0" dirty="0">
              <a:solidFill>
                <a:srgbClr val="4D3940"/>
              </a:solidFill>
              <a:latin typeface="Franklin Gothic Book" panose="020B0503020102020204" pitchFamily="34" charset="0"/>
            </a:endParaRPr>
          </a:p>
          <a:p>
            <a:r>
              <a:rPr lang="en-US" sz="2400" b="0" i="1" u="none" strike="noStrike" baseline="0" dirty="0">
                <a:solidFill>
                  <a:srgbClr val="4D3940"/>
                </a:solidFill>
                <a:latin typeface="Franklin Gothic Book" panose="020B0503020102020204" pitchFamily="34" charset="0"/>
              </a:rPr>
              <a:t>Visit www.wiche.edufor more information</a:t>
            </a:r>
            <a:endParaRPr lang="en-US" sz="2400" dirty="0">
              <a:solidFill>
                <a:srgbClr val="4D3940"/>
              </a:solidFill>
            </a:endParaRPr>
          </a:p>
        </p:txBody>
      </p:sp>
      <p:sp>
        <p:nvSpPr>
          <p:cNvPr id="75" name="Rectangle 7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4D3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FBC7B8C4-2D15-4DF1-83A7-F1D39B9BF8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1" r="3" b="11253"/>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44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787C421-F75E-42CF-A6B9-6DF54D047A7A}"/>
              </a:ext>
            </a:extLst>
          </p:cNvPr>
          <p:cNvSpPr>
            <a:spLocks noGrp="1"/>
          </p:cNvSpPr>
          <p:nvPr>
            <p:ph type="title"/>
          </p:nvPr>
        </p:nvSpPr>
        <p:spPr>
          <a:xfrm>
            <a:off x="934872" y="982272"/>
            <a:ext cx="3388419" cy="4560970"/>
          </a:xfrm>
        </p:spPr>
        <p:txBody>
          <a:bodyPr>
            <a:normAutofit/>
          </a:bodyPr>
          <a:lstStyle/>
          <a:p>
            <a:r>
              <a:rPr lang="en-US" sz="2800" b="1" dirty="0">
                <a:solidFill>
                  <a:srgbClr val="FFFFFF"/>
                </a:solidFill>
                <a:latin typeface="Arial" panose="020B0604020202020204" pitchFamily="34" charset="0"/>
                <a:cs typeface="Arial" panose="020B0604020202020204" pitchFamily="34" charset="0"/>
              </a:rPr>
              <a:t>Terminology </a:t>
            </a:r>
            <a:r>
              <a:rPr lang="en-US" sz="2800" dirty="0">
                <a:solidFill>
                  <a:srgbClr val="FFFFFF"/>
                </a:solidFill>
                <a:latin typeface="Arial" panose="020B0604020202020204" pitchFamily="34" charset="0"/>
                <a:cs typeface="Arial" panose="020B0604020202020204" pitchFamily="34" charset="0"/>
              </a:rPr>
              <a:t>visit the </a:t>
            </a:r>
            <a:r>
              <a:rPr lang="en-US" sz="2800" b="1" i="1" dirty="0">
                <a:solidFill>
                  <a:srgbClr val="FFFFFF"/>
                </a:solidFill>
                <a:latin typeface="Arial" panose="020B0604020202020204" pitchFamily="34" charset="0"/>
                <a:cs typeface="Arial" panose="020B0604020202020204" pitchFamily="34" charset="0"/>
              </a:rPr>
              <a:t>College Board Big Future </a:t>
            </a:r>
            <a:r>
              <a:rPr lang="en-US" sz="2800" b="1" dirty="0">
                <a:solidFill>
                  <a:srgbClr val="FFFFFF"/>
                </a:solidFill>
                <a:latin typeface="Arial" panose="020B0604020202020204" pitchFamily="34" charset="0"/>
                <a:cs typeface="Arial" panose="020B0604020202020204" pitchFamily="34" charset="0"/>
              </a:rPr>
              <a:t>website </a:t>
            </a:r>
            <a:r>
              <a:rPr lang="en-US" sz="2800" dirty="0">
                <a:solidFill>
                  <a:srgbClr val="FFFFFF"/>
                </a:solidFill>
                <a:latin typeface="Arial" panose="020B0604020202020204" pitchFamily="34" charset="0"/>
                <a:cs typeface="Arial" panose="020B0604020202020204" pitchFamily="34" charset="0"/>
              </a:rPr>
              <a:t>for explanation of these admission related terms. </a:t>
            </a:r>
            <a:r>
              <a:rPr lang="en-US" sz="2800" dirty="0">
                <a:solidFill>
                  <a:srgbClr val="FFFFFF"/>
                </a:solidFill>
                <a:hlinkClick r:id="rId3"/>
              </a:rPr>
              <a:t>https://bigfuture.collegeboard.org/get-in/applying-101/college-admission-glossary</a:t>
            </a:r>
            <a:endParaRPr lang="en-US" sz="2800" dirty="0">
              <a:solidFill>
                <a:srgbClr val="FFFFFF"/>
              </a:solidFill>
              <a:latin typeface="Arial" panose="020B0604020202020204" pitchFamily="34" charset="0"/>
              <a:cs typeface="Arial" panose="020B0604020202020204" pitchFamily="34" charset="0"/>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6BA57E08-619B-4920-8F0A-8D8B31717D21}"/>
              </a:ext>
            </a:extLst>
          </p:cNvPr>
          <p:cNvSpPr>
            <a:spLocks noGrp="1"/>
          </p:cNvSpPr>
          <p:nvPr>
            <p:ph idx="1"/>
          </p:nvPr>
        </p:nvSpPr>
        <p:spPr>
          <a:xfrm>
            <a:off x="5221862" y="1719618"/>
            <a:ext cx="5948831" cy="4334629"/>
          </a:xfrm>
        </p:spPr>
        <p:txBody>
          <a:bodyPr numCol="2" anchor="ctr">
            <a:normAutofit/>
          </a:bodyPr>
          <a:lstStyle/>
          <a:p>
            <a:r>
              <a:rPr lang="en-US" sz="1900" dirty="0">
                <a:solidFill>
                  <a:srgbClr val="FEFFFF"/>
                </a:solidFill>
                <a:latin typeface="Arial Rounded MT Bold" panose="020F0704030504030204" pitchFamily="34" charset="0"/>
              </a:rPr>
              <a:t>Admissions Tests- ACT/ SAT</a:t>
            </a:r>
          </a:p>
          <a:p>
            <a:r>
              <a:rPr lang="en-US" sz="1900" dirty="0">
                <a:solidFill>
                  <a:srgbClr val="FEFFFF"/>
                </a:solidFill>
                <a:latin typeface="Arial Rounded MT Bold" panose="020F0704030504030204" pitchFamily="34" charset="0"/>
              </a:rPr>
              <a:t>Class Rank -Quintile</a:t>
            </a:r>
          </a:p>
          <a:p>
            <a:r>
              <a:rPr lang="en-US" sz="1900" dirty="0">
                <a:solidFill>
                  <a:srgbClr val="FEFFFF"/>
                </a:solidFill>
                <a:latin typeface="Arial Rounded MT Bold" panose="020F0704030504030204" pitchFamily="34" charset="0"/>
              </a:rPr>
              <a:t>Coalition</a:t>
            </a:r>
          </a:p>
          <a:p>
            <a:r>
              <a:rPr lang="en-US" sz="1900" dirty="0">
                <a:solidFill>
                  <a:srgbClr val="FEFFFF"/>
                </a:solidFill>
                <a:latin typeface="Arial Rounded MT Bold" panose="020F0704030504030204" pitchFamily="34" charset="0"/>
              </a:rPr>
              <a:t>Common App</a:t>
            </a:r>
          </a:p>
          <a:p>
            <a:r>
              <a:rPr lang="en-US" sz="1900" dirty="0">
                <a:solidFill>
                  <a:srgbClr val="FEFFFF"/>
                </a:solidFill>
                <a:latin typeface="Arial Rounded MT Bold" panose="020F0704030504030204" pitchFamily="34" charset="0"/>
              </a:rPr>
              <a:t>College Now Credit (Dual Enrollment)</a:t>
            </a:r>
          </a:p>
          <a:p>
            <a:r>
              <a:rPr lang="en-US" sz="1900" dirty="0">
                <a:solidFill>
                  <a:srgbClr val="FEFFFF"/>
                </a:solidFill>
                <a:latin typeface="Arial Rounded MT Bold" panose="020F0704030504030204" pitchFamily="34" charset="0"/>
              </a:rPr>
              <a:t>Deferred Admission</a:t>
            </a:r>
          </a:p>
          <a:p>
            <a:r>
              <a:rPr lang="en-US" sz="1900" dirty="0">
                <a:solidFill>
                  <a:srgbClr val="FEFFFF"/>
                </a:solidFill>
                <a:latin typeface="Arial Rounded MT Bold" panose="020F0704030504030204" pitchFamily="34" charset="0"/>
              </a:rPr>
              <a:t>Early Action (EA)</a:t>
            </a:r>
          </a:p>
          <a:p>
            <a:r>
              <a:rPr lang="en-US" sz="1900" dirty="0">
                <a:solidFill>
                  <a:srgbClr val="FEFFFF"/>
                </a:solidFill>
                <a:latin typeface="Arial Rounded MT Bold" panose="020F0704030504030204" pitchFamily="34" charset="0"/>
              </a:rPr>
              <a:t>Early Decision (ED)</a:t>
            </a:r>
          </a:p>
          <a:p>
            <a:r>
              <a:rPr lang="en-US" sz="1900" dirty="0">
                <a:solidFill>
                  <a:srgbClr val="FEFFFF"/>
                </a:solidFill>
                <a:latin typeface="Arial Rounded MT Bold" panose="020F0704030504030204" pitchFamily="34" charset="0"/>
              </a:rPr>
              <a:t>Rolling Admissions</a:t>
            </a:r>
          </a:p>
          <a:p>
            <a:r>
              <a:rPr lang="en-US" sz="1900" dirty="0">
                <a:solidFill>
                  <a:srgbClr val="FEFFFF"/>
                </a:solidFill>
                <a:latin typeface="Arial Rounded MT Bold" panose="020F0704030504030204" pitchFamily="34" charset="0"/>
              </a:rPr>
              <a:t>FAFSA/Financial Aid</a:t>
            </a:r>
          </a:p>
          <a:p>
            <a:r>
              <a:rPr lang="en-US" sz="1900" dirty="0">
                <a:solidFill>
                  <a:srgbClr val="FEFFFF"/>
                </a:solidFill>
                <a:latin typeface="Arial Rounded MT Bold" panose="020F0704030504030204" pitchFamily="34" charset="0"/>
              </a:rPr>
              <a:t>Test Optional</a:t>
            </a:r>
          </a:p>
          <a:p>
            <a:r>
              <a:rPr lang="en-US" sz="1900" dirty="0">
                <a:solidFill>
                  <a:srgbClr val="FEFFFF"/>
                </a:solidFill>
                <a:latin typeface="Arial Rounded MT Bold" panose="020F0704030504030204" pitchFamily="34" charset="0"/>
              </a:rPr>
              <a:t>Need Blind Admission</a:t>
            </a:r>
          </a:p>
          <a:p>
            <a:r>
              <a:rPr lang="en-US" sz="1900" dirty="0">
                <a:solidFill>
                  <a:srgbClr val="FEFFFF"/>
                </a:solidFill>
                <a:latin typeface="Arial Rounded MT Bold" panose="020F0704030504030204" pitchFamily="34" charset="0"/>
              </a:rPr>
              <a:t>Priority Deadline</a:t>
            </a:r>
          </a:p>
          <a:p>
            <a:r>
              <a:rPr lang="en-US" sz="1900" dirty="0">
                <a:solidFill>
                  <a:srgbClr val="FEFFFF"/>
                </a:solidFill>
                <a:latin typeface="Arial Rounded MT Bold" panose="020F0704030504030204" pitchFamily="34" charset="0"/>
              </a:rPr>
              <a:t>Official Transcript</a:t>
            </a:r>
          </a:p>
          <a:p>
            <a:r>
              <a:rPr lang="en-US" sz="1900" dirty="0">
                <a:solidFill>
                  <a:srgbClr val="FEFFFF"/>
                </a:solidFill>
                <a:latin typeface="Arial Rounded MT Bold" panose="020F0704030504030204" pitchFamily="34" charset="0"/>
              </a:rPr>
              <a:t>Self Reported Grades</a:t>
            </a:r>
          </a:p>
          <a:p>
            <a:r>
              <a:rPr lang="en-US" sz="1900" dirty="0">
                <a:solidFill>
                  <a:srgbClr val="FEFFFF"/>
                </a:solidFill>
                <a:latin typeface="Arial Rounded MT Bold" panose="020F0704030504030204" pitchFamily="34" charset="0"/>
              </a:rPr>
              <a:t>Undergraduate</a:t>
            </a:r>
          </a:p>
          <a:p>
            <a:r>
              <a:rPr lang="en-US" sz="1900" dirty="0">
                <a:solidFill>
                  <a:srgbClr val="FEFFFF"/>
                </a:solidFill>
                <a:latin typeface="Arial Rounded MT Bold" panose="020F0704030504030204" pitchFamily="34" charset="0"/>
              </a:rPr>
              <a:t>Waitlist</a:t>
            </a:r>
          </a:p>
          <a:p>
            <a:r>
              <a:rPr lang="en-US" sz="1900" dirty="0">
                <a:solidFill>
                  <a:srgbClr val="FEFFFF"/>
                </a:solidFill>
                <a:latin typeface="Arial Rounded MT Bold" panose="020F0704030504030204" pitchFamily="34" charset="0"/>
              </a:rPr>
              <a:t>Weighted GPA</a:t>
            </a:r>
          </a:p>
          <a:p>
            <a:r>
              <a:rPr lang="en-US" sz="1900" dirty="0">
                <a:solidFill>
                  <a:srgbClr val="FEFFFF"/>
                </a:solidFill>
                <a:latin typeface="Arial Rounded MT Bold" panose="020F0704030504030204" pitchFamily="34" charset="0"/>
              </a:rPr>
              <a:t>Holistic Admissions</a:t>
            </a:r>
          </a:p>
        </p:txBody>
      </p:sp>
    </p:spTree>
    <p:extLst>
      <p:ext uri="{BB962C8B-B14F-4D97-AF65-F5344CB8AC3E}">
        <p14:creationId xmlns:p14="http://schemas.microsoft.com/office/powerpoint/2010/main" val="3626620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7E45D9-FE5F-4F76-965D-5B07330D13F2}"/>
              </a:ext>
            </a:extLst>
          </p:cNvPr>
          <p:cNvSpPr>
            <a:spLocks noGrp="1"/>
          </p:cNvSpPr>
          <p:nvPr>
            <p:ph type="title"/>
          </p:nvPr>
        </p:nvSpPr>
        <p:spPr>
          <a:xfrm>
            <a:off x="686834" y="1153572"/>
            <a:ext cx="3200400" cy="4461163"/>
          </a:xfrm>
        </p:spPr>
        <p:txBody>
          <a:bodyPr>
            <a:normAutofit/>
          </a:bodyPr>
          <a:lstStyle/>
          <a:p>
            <a:r>
              <a:rPr lang="en-US" b="1" dirty="0">
                <a:solidFill>
                  <a:srgbClr val="FFFFFF"/>
                </a:solidFill>
                <a:latin typeface="Arial" panose="020B0604020202020204" pitchFamily="34" charset="0"/>
                <a:cs typeface="Arial" panose="020B0604020202020204" pitchFamily="34" charset="0"/>
              </a:rPr>
              <a:t>Today’s Presenters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577383-1766-4DB6-BDB4-9A720A263159}"/>
              </a:ext>
            </a:extLst>
          </p:cNvPr>
          <p:cNvSpPr>
            <a:spLocks noGrp="1"/>
          </p:cNvSpPr>
          <p:nvPr>
            <p:ph idx="1"/>
          </p:nvPr>
        </p:nvSpPr>
        <p:spPr>
          <a:xfrm>
            <a:off x="4391090" y="1859545"/>
            <a:ext cx="7057858" cy="5740865"/>
          </a:xfrm>
        </p:spPr>
        <p:txBody>
          <a:bodyPr anchor="ctr">
            <a:normAutofit/>
          </a:bodyPr>
          <a:lstStyle/>
          <a:p>
            <a:r>
              <a:rPr lang="en-US" b="1" dirty="0"/>
              <a:t>Mrs. Pimental, Counselor (A-Kl)</a:t>
            </a:r>
          </a:p>
          <a:p>
            <a:pPr marL="0" indent="0">
              <a:buNone/>
            </a:pPr>
            <a:r>
              <a:rPr lang="en-US" b="1" dirty="0"/>
              <a:t>	</a:t>
            </a:r>
            <a:r>
              <a:rPr lang="en-US" sz="2400" b="1" dirty="0">
                <a:hlinkClick r:id="rId3"/>
              </a:rPr>
              <a:t>spimental@marisths.org</a:t>
            </a:r>
            <a:endParaRPr lang="en-US" sz="2400" b="1" dirty="0"/>
          </a:p>
          <a:p>
            <a:pPr marL="0" indent="0">
              <a:buNone/>
            </a:pPr>
            <a:r>
              <a:rPr lang="en-US" sz="2400" b="1" dirty="0"/>
              <a:t>	(541)686-2234 </a:t>
            </a:r>
            <a:r>
              <a:rPr lang="en-US" sz="2400" b="1" dirty="0" err="1"/>
              <a:t>ext</a:t>
            </a:r>
            <a:r>
              <a:rPr lang="en-US" sz="2400" b="1" dirty="0"/>
              <a:t> 1523</a:t>
            </a:r>
          </a:p>
          <a:p>
            <a:r>
              <a:rPr lang="en-US" b="1" dirty="0"/>
              <a:t>Mr. Copley</a:t>
            </a:r>
            <a:r>
              <a:rPr lang="en-US" dirty="0"/>
              <a:t>, </a:t>
            </a:r>
            <a:r>
              <a:rPr lang="en-US" b="1" dirty="0"/>
              <a:t>Counselor (Km-Z)</a:t>
            </a:r>
          </a:p>
          <a:p>
            <a:pPr marL="457200" lvl="1" indent="0">
              <a:buNone/>
            </a:pPr>
            <a:r>
              <a:rPr lang="en-US" b="1" dirty="0"/>
              <a:t>	</a:t>
            </a:r>
            <a:r>
              <a:rPr lang="en-US" b="1" dirty="0">
                <a:hlinkClick r:id="rId4"/>
              </a:rPr>
              <a:t>jcopley@marisths.org</a:t>
            </a:r>
            <a:endParaRPr lang="en-US" b="1" dirty="0"/>
          </a:p>
          <a:p>
            <a:pPr marL="457200" lvl="1" indent="0">
              <a:buNone/>
            </a:pPr>
            <a:r>
              <a:rPr lang="en-US" b="1" dirty="0"/>
              <a:t>	(541)686-2234 </a:t>
            </a:r>
            <a:r>
              <a:rPr lang="en-US" b="1" dirty="0" err="1"/>
              <a:t>ext</a:t>
            </a:r>
            <a:r>
              <a:rPr lang="en-US" b="1" dirty="0"/>
              <a:t> 1522</a:t>
            </a:r>
          </a:p>
        </p:txBody>
      </p:sp>
      <p:sp>
        <p:nvSpPr>
          <p:cNvPr id="4" name="TextBox 3">
            <a:extLst>
              <a:ext uri="{FF2B5EF4-FFF2-40B4-BE49-F238E27FC236}">
                <a16:creationId xmlns:a16="http://schemas.microsoft.com/office/drawing/2014/main" id="{BF4F5374-F416-44E7-8ECF-82E591CE88E3}"/>
              </a:ext>
            </a:extLst>
          </p:cNvPr>
          <p:cNvSpPr txBox="1"/>
          <p:nvPr/>
        </p:nvSpPr>
        <p:spPr>
          <a:xfrm>
            <a:off x="3662065" y="843882"/>
            <a:ext cx="7843101" cy="2031325"/>
          </a:xfrm>
          <a:prstGeom prst="rect">
            <a:avLst/>
          </a:prstGeom>
          <a:noFill/>
        </p:spPr>
        <p:txBody>
          <a:bodyPr wrap="square" rtlCol="0">
            <a:spAutoFit/>
          </a:bodyPr>
          <a:lstStyle/>
          <a:p>
            <a:pPr algn="ctr"/>
            <a:r>
              <a:rPr lang="en-US" sz="5400" b="1" i="1" dirty="0"/>
              <a:t>Navigating Naviance and the Application Process</a:t>
            </a:r>
            <a:br>
              <a:rPr lang="en-US" sz="1800" dirty="0"/>
            </a:br>
            <a:endParaRPr lang="en-US" dirty="0"/>
          </a:p>
        </p:txBody>
      </p:sp>
    </p:spTree>
    <p:extLst>
      <p:ext uri="{BB962C8B-B14F-4D97-AF65-F5344CB8AC3E}">
        <p14:creationId xmlns:p14="http://schemas.microsoft.com/office/powerpoint/2010/main" val="4255390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23356" y="1188637"/>
            <a:ext cx="9984615" cy="1597228"/>
          </a:xfrm>
        </p:spPr>
        <p:txBody>
          <a:bodyPr>
            <a:normAutofit/>
          </a:bodyPr>
          <a:lstStyle/>
          <a:p>
            <a:r>
              <a:rPr lang="en-US" sz="6000" b="1" dirty="0">
                <a:latin typeface="+mn-lt"/>
                <a:cs typeface="Calibri"/>
              </a:rPr>
              <a:t>To Do List </a:t>
            </a:r>
            <a:r>
              <a:rPr lang="en-US" sz="6000" dirty="0">
                <a:latin typeface="+mn-lt"/>
                <a:cs typeface="Calibri"/>
              </a:rPr>
              <a:t>                  </a:t>
            </a:r>
            <a:endParaRPr lang="en-US" sz="6000" dirty="0">
              <a:ea typeface="+mj-lt"/>
              <a:cs typeface="+mj-lt"/>
            </a:endParaRPr>
          </a:p>
        </p:txBody>
      </p:sp>
      <p:pic>
        <p:nvPicPr>
          <p:cNvPr id="4" name="Picture 3" descr="Center For Collaborative Action - T4 Activities"/>
          <p:cNvPicPr>
            <a:picLocks noChangeAspect="1"/>
          </p:cNvPicPr>
          <p:nvPr/>
        </p:nvPicPr>
        <p:blipFill rotWithShape="1">
          <a:blip r:embed="rId3">
            <a:extLst>
              <a:ext uri="{28A0092B-C50C-407E-A947-70E740481C1C}">
                <a14:useLocalDpi xmlns:a14="http://schemas.microsoft.com/office/drawing/2010/main" val="0"/>
              </a:ext>
            </a:extLst>
          </a:blip>
          <a:srcRect t="4187" r="-1" b="5747"/>
          <a:stretch/>
        </p:blipFill>
        <p:spPr>
          <a:xfrm>
            <a:off x="1123357" y="3018327"/>
            <a:ext cx="3533985" cy="2728198"/>
          </a:xfrm>
          <a:prstGeom prst="rect">
            <a:avLst/>
          </a:prstGeom>
        </p:spPr>
      </p:pic>
      <p:sp>
        <p:nvSpPr>
          <p:cNvPr id="3" name="Content Placeholder 2"/>
          <p:cNvSpPr>
            <a:spLocks noGrp="1"/>
          </p:cNvSpPr>
          <p:nvPr>
            <p:ph idx="1"/>
          </p:nvPr>
        </p:nvSpPr>
        <p:spPr>
          <a:xfrm>
            <a:off x="4407725" y="1188637"/>
            <a:ext cx="6253869" cy="4557888"/>
          </a:xfrm>
        </p:spPr>
        <p:txBody>
          <a:bodyPr anchor="t">
            <a:normAutofit/>
          </a:bodyPr>
          <a:lstStyle/>
          <a:p>
            <a:endParaRPr lang="en-US" sz="1100" dirty="0"/>
          </a:p>
          <a:p>
            <a:r>
              <a:rPr lang="en-US" sz="1800" b="1" dirty="0">
                <a:cs typeface="Arial" panose="020B0604020202020204" pitchFamily="34" charset="0"/>
              </a:rPr>
              <a:t>Log into </a:t>
            </a:r>
            <a:r>
              <a:rPr lang="en-US" sz="1800" dirty="0">
                <a:cs typeface="Arial" panose="020B0604020202020204" pitchFamily="34" charset="0"/>
              </a:rPr>
              <a:t>Naviance </a:t>
            </a:r>
          </a:p>
          <a:p>
            <a:r>
              <a:rPr lang="en-US" sz="1800" i="1" dirty="0">
                <a:cs typeface="Arial" panose="020B0604020202020204" pitchFamily="34" charset="0"/>
              </a:rPr>
              <a:t>If </a:t>
            </a:r>
            <a:r>
              <a:rPr lang="en-US" sz="1800" dirty="0">
                <a:cs typeface="Arial" panose="020B0604020202020204" pitchFamily="34" charset="0"/>
              </a:rPr>
              <a:t>Using, Create </a:t>
            </a:r>
            <a:r>
              <a:rPr lang="en-US" sz="1800" b="1" dirty="0">
                <a:cs typeface="Arial" panose="020B0604020202020204" pitchFamily="34" charset="0"/>
              </a:rPr>
              <a:t>Common App Account and Match </a:t>
            </a:r>
            <a:r>
              <a:rPr lang="en-US" sz="1800" dirty="0">
                <a:cs typeface="Arial" panose="020B0604020202020204" pitchFamily="34" charset="0"/>
              </a:rPr>
              <a:t>CA to Naviance</a:t>
            </a:r>
          </a:p>
          <a:p>
            <a:r>
              <a:rPr lang="en-US" sz="1800" b="1" dirty="0">
                <a:cs typeface="Arial" panose="020B0604020202020204" pitchFamily="34" charset="0"/>
              </a:rPr>
              <a:t>Research</a:t>
            </a:r>
            <a:r>
              <a:rPr lang="en-US" sz="1800" dirty="0">
                <a:cs typeface="Arial" panose="020B0604020202020204" pitchFamily="34" charset="0"/>
              </a:rPr>
              <a:t> Colleges in Naviance</a:t>
            </a:r>
            <a:endParaRPr lang="en-US" sz="1400" dirty="0">
              <a:cs typeface="Arial" panose="020B0604020202020204" pitchFamily="34" charset="0"/>
            </a:endParaRPr>
          </a:p>
          <a:p>
            <a:pPr lvl="1"/>
            <a:r>
              <a:rPr lang="en-US" sz="1400" dirty="0">
                <a:cs typeface="Arial" panose="020B0604020202020204" pitchFamily="34" charset="0"/>
              </a:rPr>
              <a:t>Colleges I’m Applying to</a:t>
            </a:r>
          </a:p>
          <a:p>
            <a:r>
              <a:rPr lang="en-US" sz="1800" dirty="0">
                <a:cs typeface="Arial" panose="020B0604020202020204" pitchFamily="34" charset="0"/>
              </a:rPr>
              <a:t>Update </a:t>
            </a:r>
            <a:r>
              <a:rPr lang="en-US" sz="1800" b="1" dirty="0">
                <a:cs typeface="Arial" panose="020B0604020202020204" pitchFamily="34" charset="0"/>
              </a:rPr>
              <a:t>Email</a:t>
            </a:r>
            <a:r>
              <a:rPr lang="en-US" sz="1800" dirty="0">
                <a:cs typeface="Arial" panose="020B0604020202020204" pitchFamily="34" charset="0"/>
              </a:rPr>
              <a:t> and </a:t>
            </a:r>
            <a:r>
              <a:rPr lang="en-US" sz="1800" b="1" dirty="0">
                <a:cs typeface="Arial" panose="020B0604020202020204" pitchFamily="34" charset="0"/>
              </a:rPr>
              <a:t>check regularly.</a:t>
            </a:r>
          </a:p>
          <a:p>
            <a:r>
              <a:rPr lang="en-US" sz="1800" dirty="0">
                <a:cs typeface="Arial" panose="020B0604020202020204" pitchFamily="34" charset="0"/>
              </a:rPr>
              <a:t>Check Naviance for scheduled </a:t>
            </a:r>
            <a:r>
              <a:rPr lang="en-US" sz="1800" b="1" dirty="0">
                <a:cs typeface="Arial" panose="020B0604020202020204" pitchFamily="34" charset="0"/>
              </a:rPr>
              <a:t>virtual/in person visits </a:t>
            </a:r>
          </a:p>
          <a:p>
            <a:r>
              <a:rPr lang="en-US" sz="1800" b="1" dirty="0">
                <a:cs typeface="Arial" panose="020B0604020202020204" pitchFamily="34" charset="0"/>
              </a:rPr>
              <a:t>Check out the College Counseling page on the Marist website</a:t>
            </a:r>
            <a:endParaRPr lang="en-US" sz="1800" dirty="0">
              <a:cs typeface="Arial" panose="020B0604020202020204" pitchFamily="34" charset="0"/>
            </a:endParaRPr>
          </a:p>
          <a:p>
            <a:r>
              <a:rPr lang="en-US" sz="1800" dirty="0">
                <a:cs typeface="Arial" panose="020B0604020202020204" pitchFamily="34" charset="0"/>
              </a:rPr>
              <a:t>If </a:t>
            </a:r>
            <a:r>
              <a:rPr lang="en-US" sz="1800" b="1" dirty="0">
                <a:cs typeface="Arial" panose="020B0604020202020204" pitchFamily="34" charset="0"/>
              </a:rPr>
              <a:t>Athlete</a:t>
            </a:r>
            <a:r>
              <a:rPr lang="en-US" sz="1800" dirty="0">
                <a:cs typeface="Arial" panose="020B0604020202020204" pitchFamily="34" charset="0"/>
              </a:rPr>
              <a:t>, register with NCAA--http://www.ncaa.org/student-athletes/future/how-register</a:t>
            </a:r>
          </a:p>
          <a:p>
            <a:endParaRPr lang="en-US" sz="1800" b="1" dirty="0"/>
          </a:p>
          <a:p>
            <a:endParaRPr lang="en-US" sz="1100" b="1" dirty="0"/>
          </a:p>
          <a:p>
            <a:endParaRPr lang="en-US" sz="1100" b="1" dirty="0"/>
          </a:p>
          <a:p>
            <a:endParaRPr lang="en-US" sz="1100" b="1" dirty="0"/>
          </a:p>
          <a:p>
            <a:endParaRPr lang="en-US" sz="1100" b="1" dirty="0"/>
          </a:p>
          <a:p>
            <a:endParaRPr lang="en-US" sz="1100" b="1" dirty="0"/>
          </a:p>
          <a:p>
            <a:endParaRPr lang="en-US" sz="1100" b="1" dirty="0"/>
          </a:p>
          <a:p>
            <a:endParaRPr lang="en-US" sz="1100" dirty="0"/>
          </a:p>
          <a:p>
            <a:endParaRPr lang="en-US" sz="1100" dirty="0"/>
          </a:p>
          <a:p>
            <a:endParaRPr lang="en-US" sz="1100" b="1" dirty="0"/>
          </a:p>
          <a:p>
            <a:endParaRPr lang="en-US" sz="1100" b="1" dirty="0"/>
          </a:p>
          <a:p>
            <a:pPr marL="0" indent="0">
              <a:buNone/>
            </a:pPr>
            <a:endParaRPr lang="en-US" sz="1100" dirty="0"/>
          </a:p>
        </p:txBody>
      </p:sp>
    </p:spTree>
    <p:extLst>
      <p:ext uri="{BB962C8B-B14F-4D97-AF65-F5344CB8AC3E}">
        <p14:creationId xmlns:p14="http://schemas.microsoft.com/office/powerpoint/2010/main" val="2534160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23356" y="1188637"/>
            <a:ext cx="9984615" cy="1597228"/>
          </a:xfrm>
        </p:spPr>
        <p:txBody>
          <a:bodyPr>
            <a:normAutofit/>
          </a:bodyPr>
          <a:lstStyle/>
          <a:p>
            <a:r>
              <a:rPr lang="en-US" sz="6000" b="1" dirty="0">
                <a:latin typeface="+mn-lt"/>
              </a:rPr>
              <a:t>To Do List </a:t>
            </a:r>
            <a:r>
              <a:rPr lang="en-US" sz="6000" dirty="0">
                <a:latin typeface="+mn-lt"/>
              </a:rPr>
              <a:t>(cont.)                  </a:t>
            </a:r>
          </a:p>
        </p:txBody>
      </p:sp>
      <p:pic>
        <p:nvPicPr>
          <p:cNvPr id="4" name="Picture 3" descr="Center For Collaborative Action - T4 Activities"/>
          <p:cNvPicPr>
            <a:picLocks noChangeAspect="1"/>
          </p:cNvPicPr>
          <p:nvPr/>
        </p:nvPicPr>
        <p:blipFill rotWithShape="1">
          <a:blip r:embed="rId3">
            <a:extLst>
              <a:ext uri="{28A0092B-C50C-407E-A947-70E740481C1C}">
                <a14:useLocalDpi xmlns:a14="http://schemas.microsoft.com/office/drawing/2010/main" val="0"/>
              </a:ext>
            </a:extLst>
          </a:blip>
          <a:srcRect t="4187" r="-1" b="5747"/>
          <a:stretch/>
        </p:blipFill>
        <p:spPr>
          <a:xfrm>
            <a:off x="1123357" y="3018327"/>
            <a:ext cx="3533985" cy="2728198"/>
          </a:xfrm>
          <a:prstGeom prst="rect">
            <a:avLst/>
          </a:prstGeom>
        </p:spPr>
      </p:pic>
      <p:sp>
        <p:nvSpPr>
          <p:cNvPr id="3" name="Content Placeholder 2"/>
          <p:cNvSpPr>
            <a:spLocks noGrp="1"/>
          </p:cNvSpPr>
          <p:nvPr>
            <p:ph idx="1"/>
          </p:nvPr>
        </p:nvSpPr>
        <p:spPr>
          <a:xfrm>
            <a:off x="5255260" y="2998278"/>
            <a:ext cx="4428236" cy="2728198"/>
          </a:xfrm>
        </p:spPr>
        <p:txBody>
          <a:bodyPr anchor="t">
            <a:normAutofit/>
          </a:bodyPr>
          <a:lstStyle/>
          <a:p>
            <a:r>
              <a:rPr lang="en-US" sz="1900" b="1" dirty="0"/>
              <a:t>Review your DEADLINES</a:t>
            </a:r>
          </a:p>
          <a:p>
            <a:r>
              <a:rPr lang="en-US" sz="1900" b="1" dirty="0"/>
              <a:t>Contact Teachers and request Recommendation letters in Naviance</a:t>
            </a:r>
          </a:p>
          <a:p>
            <a:r>
              <a:rPr lang="en-US" sz="1900" b="1" dirty="0"/>
              <a:t>Request Transcripts—</a:t>
            </a:r>
          </a:p>
          <a:p>
            <a:r>
              <a:rPr lang="en-US" sz="1900" b="1" dirty="0"/>
              <a:t>Request Test scores be sent to colleges- (Collegeboard SAT and ACT)</a:t>
            </a:r>
          </a:p>
          <a:p>
            <a:r>
              <a:rPr lang="en-US" sz="1900" b="1" dirty="0"/>
              <a:t>Clean up internet image </a:t>
            </a:r>
            <a:r>
              <a:rPr lang="en-US" sz="1900" dirty="0"/>
              <a:t>(Facebook, Instagram, email, etc.)</a:t>
            </a:r>
          </a:p>
        </p:txBody>
      </p:sp>
    </p:spTree>
    <p:extLst>
      <p:ext uri="{BB962C8B-B14F-4D97-AF65-F5344CB8AC3E}">
        <p14:creationId xmlns:p14="http://schemas.microsoft.com/office/powerpoint/2010/main" val="226020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16B11-2118-59C8-A86F-18AAC4F44F00}"/>
              </a:ext>
            </a:extLst>
          </p:cNvPr>
          <p:cNvSpPr>
            <a:spLocks noGrp="1"/>
          </p:cNvSpPr>
          <p:nvPr>
            <p:ph type="title"/>
          </p:nvPr>
        </p:nvSpPr>
        <p:spPr>
          <a:xfrm>
            <a:off x="640080" y="325369"/>
            <a:ext cx="4368602" cy="1956841"/>
          </a:xfrm>
        </p:spPr>
        <p:txBody>
          <a:bodyPr anchor="b">
            <a:normAutofit/>
          </a:bodyPr>
          <a:lstStyle/>
          <a:p>
            <a:pPr algn="ctr"/>
            <a:r>
              <a:rPr lang="en-US" sz="5400" dirty="0"/>
              <a:t>Upcoming Events</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AC53D0-E1C7-1591-83F2-18BA47FE77BA}"/>
              </a:ext>
            </a:extLst>
          </p:cNvPr>
          <p:cNvSpPr>
            <a:spLocks noGrp="1"/>
          </p:cNvSpPr>
          <p:nvPr>
            <p:ph idx="1"/>
          </p:nvPr>
        </p:nvSpPr>
        <p:spPr>
          <a:xfrm>
            <a:off x="640080" y="2872899"/>
            <a:ext cx="4243589" cy="3320668"/>
          </a:xfrm>
        </p:spPr>
        <p:txBody>
          <a:bodyPr>
            <a:normAutofit/>
          </a:bodyPr>
          <a:lstStyle/>
          <a:p>
            <a:r>
              <a:rPr lang="en-US" sz="2200" dirty="0"/>
              <a:t>Oct 9</a:t>
            </a:r>
            <a:r>
              <a:rPr lang="en-US" sz="2200" baseline="30000" dirty="0"/>
              <a:t>th</a:t>
            </a:r>
            <a:r>
              <a:rPr lang="en-US" sz="2200" dirty="0"/>
              <a:t> Financial Aid Night for parents 7pm- 8:30pm Theatre</a:t>
            </a:r>
          </a:p>
          <a:p>
            <a:r>
              <a:rPr lang="en-US" sz="2200" dirty="0"/>
              <a:t>Separation Preparation for Parents – Spring</a:t>
            </a:r>
          </a:p>
          <a:p>
            <a:r>
              <a:rPr lang="en-US" sz="2200" dirty="0"/>
              <a:t>Senior Farewell Mass – May</a:t>
            </a:r>
          </a:p>
          <a:p>
            <a:endParaRPr lang="en-US" sz="2200" dirty="0"/>
          </a:p>
        </p:txBody>
      </p:sp>
      <p:pic>
        <p:nvPicPr>
          <p:cNvPr id="5" name="Picture 4" descr="Calendar">
            <a:extLst>
              <a:ext uri="{FF2B5EF4-FFF2-40B4-BE49-F238E27FC236}">
                <a16:creationId xmlns:a16="http://schemas.microsoft.com/office/drawing/2014/main" id="{6FB04C2F-CB17-5064-27A8-ACC9DF884610}"/>
              </a:ext>
            </a:extLst>
          </p:cNvPr>
          <p:cNvPicPr>
            <a:picLocks noChangeAspect="1"/>
          </p:cNvPicPr>
          <p:nvPr/>
        </p:nvPicPr>
        <p:blipFill rotWithShape="1">
          <a:blip r:embed="rId2"/>
          <a:srcRect l="18164" r="148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0891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Shape 3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934872" y="982272"/>
            <a:ext cx="3388419" cy="4560970"/>
          </a:xfrm>
        </p:spPr>
        <p:txBody>
          <a:bodyPr vert="horz" lIns="91440" tIns="45720" rIns="91440" bIns="45720" rtlCol="0" anchor="ctr">
            <a:normAutofit/>
          </a:bodyPr>
          <a:lstStyle/>
          <a:p>
            <a:pPr algn="l"/>
            <a:r>
              <a:rPr lang="en-US" sz="4000" b="1" kern="1200" dirty="0">
                <a:solidFill>
                  <a:srgbClr val="FFFFFF"/>
                </a:solidFill>
                <a:latin typeface="+mj-lt"/>
                <a:ea typeface="+mj-ea"/>
                <a:cs typeface="+mj-cs"/>
              </a:rPr>
              <a:t>Who Do I see for Help?</a:t>
            </a:r>
          </a:p>
        </p:txBody>
      </p:sp>
      <p:sp>
        <p:nvSpPr>
          <p:cNvPr id="3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5221862" y="1719618"/>
            <a:ext cx="5948831" cy="4334629"/>
          </a:xfrm>
        </p:spPr>
        <p:txBody>
          <a:bodyPr vert="horz" lIns="91440" tIns="45720" rIns="91440" bIns="45720" rtlCol="0" anchor="ctr">
            <a:normAutofit/>
          </a:bodyPr>
          <a:lstStyle/>
          <a:p>
            <a:pPr indent="-228600" algn="l">
              <a:buFont typeface="Arial" panose="020B0604020202020204" pitchFamily="34" charset="0"/>
              <a:buChar char="•"/>
            </a:pPr>
            <a:endParaRPr lang="en-US" b="1" u="sng" dirty="0">
              <a:solidFill>
                <a:srgbClr val="FEFFFF"/>
              </a:solidFill>
            </a:endParaRPr>
          </a:p>
          <a:p>
            <a:pPr indent="-228600" algn="l">
              <a:buFont typeface="Arial" panose="020B0604020202020204" pitchFamily="34" charset="0"/>
              <a:buChar char="•"/>
            </a:pPr>
            <a:r>
              <a:rPr lang="en-US" b="1" u="sng" dirty="0">
                <a:solidFill>
                  <a:srgbClr val="FEFFFF"/>
                </a:solidFill>
              </a:rPr>
              <a:t>COUNSELORS</a:t>
            </a:r>
            <a:endParaRPr lang="en-US" dirty="0">
              <a:solidFill>
                <a:srgbClr val="FEFFFF"/>
              </a:solidFill>
            </a:endParaRPr>
          </a:p>
          <a:p>
            <a:pPr indent="-228600" algn="l">
              <a:buFont typeface="Arial" panose="020B0604020202020204" pitchFamily="34" charset="0"/>
              <a:buChar char="•"/>
            </a:pPr>
            <a:r>
              <a:rPr lang="en-US" b="1" dirty="0">
                <a:solidFill>
                  <a:srgbClr val="FEFFFF"/>
                </a:solidFill>
              </a:rPr>
              <a:t>Shari Pimental  - A-Kl</a:t>
            </a:r>
          </a:p>
          <a:p>
            <a:pPr indent="-228600" algn="l">
              <a:buFont typeface="Arial" panose="020B0604020202020204" pitchFamily="34" charset="0"/>
              <a:buChar char="•"/>
            </a:pPr>
            <a:r>
              <a:rPr lang="en-US" b="1" dirty="0">
                <a:solidFill>
                  <a:srgbClr val="FEFFFF"/>
                </a:solidFill>
              </a:rPr>
              <a:t>Jacob Copley – Km-Z</a:t>
            </a:r>
          </a:p>
          <a:p>
            <a:pPr indent="-228600" algn="l">
              <a:buFont typeface="Arial" panose="020B0604020202020204" pitchFamily="34" charset="0"/>
              <a:buChar char="•"/>
            </a:pPr>
            <a:r>
              <a:rPr lang="en-US" b="1" dirty="0">
                <a:solidFill>
                  <a:srgbClr val="FEFFFF"/>
                </a:solidFill>
              </a:rPr>
              <a:t>Sherril Acton - Registrar</a:t>
            </a:r>
          </a:p>
          <a:p>
            <a:pPr indent="-228600" algn="l">
              <a:buFont typeface="Arial" panose="020B0604020202020204" pitchFamily="34" charset="0"/>
              <a:buChar char="•"/>
            </a:pPr>
            <a:endParaRPr lang="en-US" dirty="0">
              <a:solidFill>
                <a:srgbClr val="FEFFFF"/>
              </a:solidFill>
            </a:endParaRPr>
          </a:p>
        </p:txBody>
      </p:sp>
    </p:spTree>
    <p:extLst>
      <p:ext uri="{BB962C8B-B14F-4D97-AF65-F5344CB8AC3E}">
        <p14:creationId xmlns:p14="http://schemas.microsoft.com/office/powerpoint/2010/main" val="277189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US" b="1" u="sng" dirty="0">
                <a:latin typeface="Arial" panose="020B0604020202020204" pitchFamily="34" charset="0"/>
                <a:cs typeface="Arial" panose="020B0604020202020204" pitchFamily="34" charset="0"/>
              </a:rPr>
              <a:t>Resources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1653363" y="2176272"/>
            <a:ext cx="9367204" cy="4041648"/>
          </a:xfrm>
        </p:spPr>
        <p:txBody>
          <a:bodyPr vert="horz" lIns="91440" tIns="45720" rIns="91440" bIns="45720" rtlCol="0" anchor="t">
            <a:normAutofit/>
          </a:bodyPr>
          <a:lstStyle/>
          <a:p>
            <a:r>
              <a:rPr lang="en-US" sz="2200" dirty="0"/>
              <a:t>MCHS </a:t>
            </a:r>
            <a:r>
              <a:rPr lang="en-US" sz="2200" b="1" dirty="0"/>
              <a:t>College Counseling Website- http://counseling.marisths.org/</a:t>
            </a:r>
          </a:p>
          <a:p>
            <a:r>
              <a:rPr lang="en-US" sz="2200" b="1" dirty="0"/>
              <a:t>Naviance</a:t>
            </a:r>
            <a:endParaRPr lang="en-US" sz="2200" b="1" dirty="0">
              <a:cs typeface="Calibri"/>
            </a:endParaRPr>
          </a:p>
          <a:p>
            <a:r>
              <a:rPr lang="en-US" sz="2200" dirty="0"/>
              <a:t>College Board/BigFuture: </a:t>
            </a:r>
            <a:r>
              <a:rPr lang="en-US" sz="2200" dirty="0">
                <a:hlinkClick r:id="rId3"/>
              </a:rPr>
              <a:t>www.collegeboard.org</a:t>
            </a:r>
            <a:endParaRPr lang="en-US" sz="2200" dirty="0"/>
          </a:p>
          <a:p>
            <a:r>
              <a:rPr lang="en-US" sz="2200" b="1" dirty="0"/>
              <a:t>Common App </a:t>
            </a:r>
            <a:r>
              <a:rPr lang="en-US" sz="2200" dirty="0"/>
              <a:t>website—</a:t>
            </a:r>
            <a:r>
              <a:rPr lang="en-US" sz="2200" dirty="0">
                <a:hlinkClick r:id="rId4"/>
              </a:rPr>
              <a:t>https://www.commonapp.org/</a:t>
            </a:r>
            <a:endParaRPr lang="en-US" sz="2200" dirty="0"/>
          </a:p>
          <a:p>
            <a:r>
              <a:rPr lang="en-US" sz="2200" b="1" dirty="0"/>
              <a:t>Coalition</a:t>
            </a:r>
            <a:r>
              <a:rPr lang="en-US" sz="2200" dirty="0"/>
              <a:t> website--</a:t>
            </a:r>
            <a:r>
              <a:rPr lang="en-US" sz="2200" dirty="0">
                <a:hlinkClick r:id="rId5"/>
              </a:rPr>
              <a:t>https://www.coalitionforcollegeaccess.org/</a:t>
            </a:r>
            <a:endParaRPr lang="en-US" sz="2200" dirty="0"/>
          </a:p>
          <a:p>
            <a:r>
              <a:rPr lang="en-US" sz="2200" b="1" dirty="0"/>
              <a:t>ACT</a:t>
            </a:r>
            <a:r>
              <a:rPr lang="en-US" sz="2200" dirty="0"/>
              <a:t>—</a:t>
            </a:r>
            <a:r>
              <a:rPr lang="en-US" sz="2200" dirty="0">
                <a:hlinkClick r:id="rId6"/>
              </a:rPr>
              <a:t>https://www.act.org/</a:t>
            </a:r>
            <a:endParaRPr lang="en-US" sz="2200" dirty="0"/>
          </a:p>
          <a:p>
            <a:r>
              <a:rPr lang="en-US" sz="2200" b="1" dirty="0"/>
              <a:t>Schoology</a:t>
            </a:r>
            <a:endParaRPr lang="en-US" sz="2200" dirty="0">
              <a:cs typeface="Calibri"/>
            </a:endParaRPr>
          </a:p>
          <a:p>
            <a:r>
              <a:rPr lang="en-US" sz="2200" dirty="0"/>
              <a:t>College Websites</a:t>
            </a:r>
            <a:endParaRPr lang="en-US" sz="2200" dirty="0">
              <a:cs typeface="Calibri" panose="020F0502020204030204"/>
            </a:endParaRPr>
          </a:p>
          <a:p>
            <a:r>
              <a:rPr lang="en-US" sz="2200" dirty="0"/>
              <a:t>College Admissions Counselors (email)</a:t>
            </a:r>
            <a:endParaRPr lang="en-US" sz="2200" dirty="0">
              <a:cs typeface="Calibri" panose="020F0502020204030204"/>
            </a:endParaRPr>
          </a:p>
        </p:txBody>
      </p:sp>
    </p:spTree>
    <p:extLst>
      <p:ext uri="{BB962C8B-B14F-4D97-AF65-F5344CB8AC3E}">
        <p14:creationId xmlns:p14="http://schemas.microsoft.com/office/powerpoint/2010/main" val="3590099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Rectangle 7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7650" name="Rectangle 2"/>
          <p:cNvSpPr>
            <a:spLocks noGrp="1" noChangeArrowheads="1"/>
          </p:cNvSpPr>
          <p:nvPr>
            <p:ph type="title"/>
          </p:nvPr>
        </p:nvSpPr>
        <p:spPr>
          <a:xfrm>
            <a:off x="1047280" y="759805"/>
            <a:ext cx="10306520" cy="1325563"/>
          </a:xfrm>
        </p:spPr>
        <p:txBody>
          <a:bodyPr>
            <a:normAutofit/>
          </a:bodyPr>
          <a:lstStyle/>
          <a:p>
            <a:pPr eaLnBrk="1" hangingPunct="1">
              <a:defRPr/>
            </a:pPr>
            <a:r>
              <a:rPr lang="en-US" sz="4000" b="1" i="1" dirty="0">
                <a:solidFill>
                  <a:srgbClr val="FFFFFF"/>
                </a:solidFill>
              </a:rPr>
              <a:t>    </a:t>
            </a:r>
            <a:r>
              <a:rPr lang="en-US" sz="4000" b="1" i="1" dirty="0">
                <a:solidFill>
                  <a:srgbClr val="FFFFFF"/>
                </a:solidFill>
                <a:latin typeface="Arial" panose="020B0604020202020204" pitchFamily="34" charset="0"/>
                <a:cs typeface="Arial" panose="020B0604020202020204" pitchFamily="34" charset="0"/>
              </a:rPr>
              <a:t>Final Thoughts</a:t>
            </a:r>
          </a:p>
        </p:txBody>
      </p:sp>
      <p:sp>
        <p:nvSpPr>
          <p:cNvPr id="27651" name="Rectangle 3"/>
          <p:cNvSpPr>
            <a:spLocks noGrp="1" noChangeArrowheads="1"/>
          </p:cNvSpPr>
          <p:nvPr>
            <p:ph idx="1"/>
          </p:nvPr>
        </p:nvSpPr>
        <p:spPr>
          <a:xfrm>
            <a:off x="1424904" y="2494450"/>
            <a:ext cx="4053545" cy="3563159"/>
          </a:xfrm>
        </p:spPr>
        <p:txBody>
          <a:bodyPr>
            <a:normAutofit/>
          </a:bodyPr>
          <a:lstStyle/>
          <a:p>
            <a:pPr>
              <a:defRPr/>
            </a:pPr>
            <a:r>
              <a:rPr lang="en-US" sz="2200" b="1" dirty="0"/>
              <a:t>Be</a:t>
            </a:r>
            <a:r>
              <a:rPr lang="en-US" sz="2200" dirty="0"/>
              <a:t> </a:t>
            </a:r>
            <a:r>
              <a:rPr lang="en-US" sz="2200" b="1" dirty="0"/>
              <a:t>organized</a:t>
            </a:r>
          </a:p>
          <a:p>
            <a:pPr eaLnBrk="1" hangingPunct="1">
              <a:defRPr/>
            </a:pPr>
            <a:r>
              <a:rPr lang="en-US" sz="2200" b="1" dirty="0"/>
              <a:t>Don’t Procrastinate</a:t>
            </a:r>
          </a:p>
          <a:p>
            <a:pPr eaLnBrk="1" hangingPunct="1">
              <a:defRPr/>
            </a:pPr>
            <a:r>
              <a:rPr lang="en-US" sz="2200" b="1" dirty="0"/>
              <a:t>Read carefully and follow instructions</a:t>
            </a:r>
          </a:p>
          <a:p>
            <a:pPr eaLnBrk="1" hangingPunct="1">
              <a:defRPr/>
            </a:pPr>
            <a:r>
              <a:rPr lang="en-US" sz="2200" b="1" dirty="0"/>
              <a:t>Continue to gather information (visits/websites)</a:t>
            </a:r>
          </a:p>
          <a:p>
            <a:pPr eaLnBrk="1" hangingPunct="1">
              <a:defRPr/>
            </a:pPr>
            <a:r>
              <a:rPr lang="en-US" sz="2200" b="1" dirty="0"/>
              <a:t>Be mindful </a:t>
            </a:r>
            <a:r>
              <a:rPr lang="en-US" sz="2200" dirty="0"/>
              <a:t>of </a:t>
            </a:r>
            <a:r>
              <a:rPr lang="en-US" sz="2200" b="1" dirty="0"/>
              <a:t>deadlines</a:t>
            </a:r>
          </a:p>
          <a:p>
            <a:pPr eaLnBrk="1" hangingPunct="1">
              <a:defRPr/>
            </a:pPr>
            <a:r>
              <a:rPr lang="en-US" sz="2200" b="1" dirty="0"/>
              <a:t>Utilize all resources— ASK for HELP</a:t>
            </a:r>
          </a:p>
        </p:txBody>
      </p:sp>
      <p:pic>
        <p:nvPicPr>
          <p:cNvPr id="2" name="Picture 1" descr="HISTORIA UNIVERSAL EN LA PRENSA: AUGUSTE RODIN"/>
          <p:cNvPicPr>
            <a:picLocks noChangeAspect="1"/>
          </p:cNvPicPr>
          <p:nvPr/>
        </p:nvPicPr>
        <p:blipFill rotWithShape="1">
          <a:blip r:embed="rId3" cstate="print">
            <a:extLst>
              <a:ext uri="{28A0092B-C50C-407E-A947-70E740481C1C}">
                <a14:useLocalDpi xmlns:a14="http://schemas.microsoft.com/office/drawing/2010/main" val="0"/>
              </a:ext>
            </a:extLst>
          </a:blip>
          <a:srcRect l="10377" r="-1" b="-1"/>
          <a:stretch/>
        </p:blipFill>
        <p:spPr>
          <a:xfrm>
            <a:off x="6098892" y="2492376"/>
            <a:ext cx="4802404" cy="3563372"/>
          </a:xfrm>
          <a:prstGeom prst="rect">
            <a:avLst/>
          </a:prstGeom>
        </p:spPr>
      </p:pic>
    </p:spTree>
    <p:extLst>
      <p:ext uri="{BB962C8B-B14F-4D97-AF65-F5344CB8AC3E}">
        <p14:creationId xmlns:p14="http://schemas.microsoft.com/office/powerpoint/2010/main" val="409081105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98387C-9AB3-4DC9-A20E-D65B9E911856}"/>
              </a:ext>
            </a:extLst>
          </p:cNvPr>
          <p:cNvSpPr>
            <a:spLocks noGrp="1"/>
          </p:cNvSpPr>
          <p:nvPr>
            <p:ph type="title"/>
          </p:nvPr>
        </p:nvSpPr>
        <p:spPr>
          <a:xfrm>
            <a:off x="686834" y="1153572"/>
            <a:ext cx="3200400" cy="4461163"/>
          </a:xfrm>
        </p:spPr>
        <p:txBody>
          <a:bodyPr>
            <a:normAutofit/>
          </a:bodyPr>
          <a:lstStyle/>
          <a:p>
            <a:r>
              <a:rPr lang="en-US" b="1" i="1" dirty="0">
                <a:solidFill>
                  <a:srgbClr val="FFFFFF"/>
                </a:solidFill>
                <a:latin typeface="Arial" panose="020B0604020202020204" pitchFamily="34" charset="0"/>
                <a:cs typeface="Arial" panose="020B0604020202020204" pitchFamily="34" charset="0"/>
              </a:rPr>
              <a:t>OWN IT!! </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D6A6DE-11F0-4B05-95EB-8562C591AC88}"/>
              </a:ext>
            </a:extLst>
          </p:cNvPr>
          <p:cNvSpPr>
            <a:spLocks noGrp="1"/>
          </p:cNvSpPr>
          <p:nvPr>
            <p:ph idx="1"/>
          </p:nvPr>
        </p:nvSpPr>
        <p:spPr>
          <a:xfrm>
            <a:off x="4447308" y="591344"/>
            <a:ext cx="6906491" cy="5585619"/>
          </a:xfrm>
        </p:spPr>
        <p:txBody>
          <a:bodyPr anchor="ctr">
            <a:normAutofit/>
          </a:bodyPr>
          <a:lstStyle/>
          <a:p>
            <a:pPr marL="0" indent="0">
              <a:buNone/>
            </a:pPr>
            <a:r>
              <a:rPr lang="en-US" b="1" dirty="0">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en-US" sz="3200" b="1" dirty="0">
                <a:highlight>
                  <a:srgbClr val="FFFF00"/>
                </a:highlight>
                <a:latin typeface="Calibri" panose="020F0502020204030204" pitchFamily="34" charset="0"/>
                <a:ea typeface="Calibri" panose="020F0502020204030204" pitchFamily="34" charset="0"/>
                <a:cs typeface="Calibri" panose="020F0502020204030204" pitchFamily="34" charset="0"/>
              </a:rPr>
              <a:t>Accountability</a:t>
            </a:r>
            <a:r>
              <a:rPr lang="en-US" sz="3200" dirty="0">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dirty="0">
                <a:highlight>
                  <a:srgbClr val="FFFF00"/>
                </a:highlight>
                <a:latin typeface="Calibri" panose="020F0502020204030204" pitchFamily="34" charset="0"/>
                <a:ea typeface="Calibri" panose="020F0502020204030204" pitchFamily="34" charset="0"/>
                <a:cs typeface="Calibri" panose="020F0502020204030204" pitchFamily="34" charset="0"/>
              </a:rPr>
              <a:t>A college-bound senior is responsible for accurately completing application components.  Each senior should be submitting his/her application in a timely manner and requesting assistance as needed</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b="1" i="1" dirty="0">
                <a:latin typeface="Arial" panose="020B0604020202020204" pitchFamily="34" charset="0"/>
                <a:ea typeface="Calibri" panose="020F0502020204030204" pitchFamily="34" charset="0"/>
                <a:cs typeface="Arial" panose="020B0604020202020204" pitchFamily="34" charset="0"/>
              </a:rPr>
              <a:t>You Got This!! And we got you!!</a:t>
            </a:r>
          </a:p>
          <a:p>
            <a:pPr marL="0" indent="0">
              <a:buNone/>
            </a:pPr>
            <a:endParaRPr lang="en-US" b="1" i="1" dirty="0">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en-US" b="1" i="1" dirty="0">
                <a:latin typeface="Arial" panose="020B0604020202020204" pitchFamily="34" charset="0"/>
                <a:ea typeface="Calibri" panose="020F0502020204030204" pitchFamily="34" charset="0"/>
                <a:cs typeface="Arial" panose="020B0604020202020204" pitchFamily="34" charset="0"/>
              </a:rPr>
              <a:t>Q &amp; A</a:t>
            </a:r>
          </a:p>
          <a:p>
            <a:endParaRPr lang="en-US" dirty="0"/>
          </a:p>
        </p:txBody>
      </p:sp>
    </p:spTree>
    <p:extLst>
      <p:ext uri="{BB962C8B-B14F-4D97-AF65-F5344CB8AC3E}">
        <p14:creationId xmlns:p14="http://schemas.microsoft.com/office/powerpoint/2010/main" val="191182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3"/>
          <p:cNvSpPr txBox="1"/>
          <p:nvPr/>
        </p:nvSpPr>
        <p:spPr>
          <a:xfrm>
            <a:off x="2095500" y="559679"/>
            <a:ext cx="2675936" cy="2296641"/>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1100"/>
            </a:pPr>
            <a:r>
              <a:rPr lang="en-US" sz="4400" dirty="0">
                <a:solidFill>
                  <a:schemeClr val="bg1"/>
                </a:solidFill>
                <a:latin typeface="+mj-lt"/>
                <a:ea typeface="+mj-ea"/>
                <a:cs typeface="+mj-cs"/>
                <a:sym typeface="Calibri"/>
              </a:rPr>
              <a:t>The Coach</a:t>
            </a:r>
            <a:endParaRPr lang="en-US" sz="4400" dirty="0">
              <a:solidFill>
                <a:schemeClr val="bg1"/>
              </a:solidFill>
              <a:latin typeface="+mj-lt"/>
              <a:ea typeface="+mj-ea"/>
              <a:cs typeface="+mj-cs"/>
            </a:endParaRPr>
          </a:p>
        </p:txBody>
      </p:sp>
      <p:graphicFrame>
        <p:nvGraphicFramePr>
          <p:cNvPr id="224" name="Google Shape;218;p33">
            <a:extLst>
              <a:ext uri="{FF2B5EF4-FFF2-40B4-BE49-F238E27FC236}">
                <a16:creationId xmlns:a16="http://schemas.microsoft.com/office/drawing/2014/main" id="{43EA4ADF-7737-4DE5-9FA4-987D547F96B4}"/>
              </a:ext>
            </a:extLst>
          </p:cNvPr>
          <p:cNvGraphicFramePr/>
          <p:nvPr/>
        </p:nvGraphicFramePr>
        <p:xfrm>
          <a:off x="5410200" y="568326"/>
          <a:ext cx="46863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Person holding a soccer ball">
            <a:extLst>
              <a:ext uri="{FF2B5EF4-FFF2-40B4-BE49-F238E27FC236}">
                <a16:creationId xmlns:a16="http://schemas.microsoft.com/office/drawing/2014/main" id="{613B3009-9DEE-421D-8E00-218DAE9A448B}"/>
              </a:ext>
            </a:extLst>
          </p:cNvPr>
          <p:cNvPicPr>
            <a:picLocks noChangeAspect="1"/>
          </p:cNvPicPr>
          <p:nvPr/>
        </p:nvPicPr>
        <p:blipFill>
          <a:blip r:embed="rId8"/>
          <a:stretch>
            <a:fillRect/>
          </a:stretch>
        </p:blipFill>
        <p:spPr>
          <a:xfrm>
            <a:off x="414636" y="1423447"/>
            <a:ext cx="4554326" cy="30362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9" name="Picture 228">
            <a:extLst>
              <a:ext uri="{FF2B5EF4-FFF2-40B4-BE49-F238E27FC236}">
                <a16:creationId xmlns:a16="http://schemas.microsoft.com/office/drawing/2014/main" id="{DBAA3B4F-B9FD-42B7-BB72-5D809159B7F0}"/>
              </a:ext>
            </a:extLst>
          </p:cNvPr>
          <p:cNvPicPr>
            <a:picLocks noChangeAspect="1"/>
          </p:cNvPicPr>
          <p:nvPr/>
        </p:nvPicPr>
        <p:blipFill rotWithShape="1">
          <a:blip r:embed="rId3">
            <a:alphaModFix amt="35000"/>
          </a:blip>
          <a:srcRect r="10999" b="-1"/>
          <a:stretch/>
        </p:blipFill>
        <p:spPr>
          <a:xfrm>
            <a:off x="1524020" y="10"/>
            <a:ext cx="9143980" cy="6857990"/>
          </a:xfrm>
          <a:prstGeom prst="rect">
            <a:avLst/>
          </a:prstGeom>
        </p:spPr>
      </p:pic>
      <p:sp>
        <p:nvSpPr>
          <p:cNvPr id="224" name="Google Shape;224;p34"/>
          <p:cNvSpPr txBox="1"/>
          <p:nvPr/>
        </p:nvSpPr>
        <p:spPr>
          <a:xfrm>
            <a:off x="2152650" y="365126"/>
            <a:ext cx="7886700" cy="1325563"/>
          </a:xfrm>
          <a:prstGeom prst="rect">
            <a:avLst/>
          </a:prstGeom>
        </p:spPr>
        <p:txBody>
          <a:bodyPr spcFirstLastPara="1" vert="horz" lIns="91440" tIns="45720" rIns="91440" bIns="45720" rtlCol="0" anchor="ctr" anchorCtr="0">
            <a:normAutofit/>
          </a:bodyPr>
          <a:lstStyle/>
          <a:p>
            <a:pPr>
              <a:lnSpc>
                <a:spcPct val="90000"/>
              </a:lnSpc>
              <a:spcBef>
                <a:spcPct val="0"/>
              </a:spcBef>
              <a:spcAft>
                <a:spcPts val="600"/>
              </a:spcAft>
              <a:buClr>
                <a:schemeClr val="dk1"/>
              </a:buClr>
              <a:buSzPts val="1100"/>
            </a:pPr>
            <a:r>
              <a:rPr lang="en-US" sz="4400" dirty="0">
                <a:latin typeface="+mj-lt"/>
                <a:ea typeface="+mj-ea"/>
                <a:cs typeface="+mj-cs"/>
                <a:sym typeface="Calibri"/>
              </a:rPr>
              <a:t>The Parent as a Coach</a:t>
            </a:r>
            <a:endParaRPr lang="en-US" sz="4400" dirty="0">
              <a:latin typeface="+mj-lt"/>
              <a:ea typeface="+mj-ea"/>
              <a:cs typeface="+mj-cs"/>
            </a:endParaRPr>
          </a:p>
        </p:txBody>
      </p:sp>
      <p:graphicFrame>
        <p:nvGraphicFramePr>
          <p:cNvPr id="227" name="Google Shape;225;p34">
            <a:extLst>
              <a:ext uri="{FF2B5EF4-FFF2-40B4-BE49-F238E27FC236}">
                <a16:creationId xmlns:a16="http://schemas.microsoft.com/office/drawing/2014/main" id="{49426870-12BB-4C97-8CA9-C5CBCDC70B25}"/>
              </a:ext>
            </a:extLst>
          </p:cNvPr>
          <p:cNvGraphicFramePr/>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256591" y="425463"/>
            <a:ext cx="8284294" cy="1454051"/>
          </a:xfrm>
        </p:spPr>
        <p:txBody>
          <a:bodyPr>
            <a:normAutofit/>
          </a:bodyPr>
          <a:lstStyle/>
          <a:p>
            <a:r>
              <a:rPr lang="en-US" sz="3100" b="1" dirty="0">
                <a:solidFill>
                  <a:srgbClr val="000000"/>
                </a:solidFill>
                <a:latin typeface="Arial" panose="020B0604020202020204" pitchFamily="34" charset="0"/>
                <a:cs typeface="Arial" panose="020B0604020202020204" pitchFamily="34" charset="0"/>
              </a:rPr>
              <a:t>KNOW the Components  &amp; the PROCESS</a:t>
            </a:r>
          </a:p>
        </p:txBody>
      </p:sp>
      <p:sp>
        <p:nvSpPr>
          <p:cNvPr id="3" name="Content Placeholder 2"/>
          <p:cNvSpPr>
            <a:spLocks noGrp="1"/>
          </p:cNvSpPr>
          <p:nvPr>
            <p:ph idx="1"/>
          </p:nvPr>
        </p:nvSpPr>
        <p:spPr>
          <a:xfrm>
            <a:off x="797809" y="1673158"/>
            <a:ext cx="6546574" cy="4387814"/>
          </a:xfrm>
        </p:spPr>
        <p:txBody>
          <a:bodyPr vert="horz" lIns="91440" tIns="45720" rIns="91440" bIns="45720" rtlCol="0" anchor="ctr">
            <a:normAutofit/>
          </a:bodyPr>
          <a:lstStyle/>
          <a:p>
            <a:pPr lvl="0"/>
            <a:r>
              <a:rPr lang="en-US" sz="1400" b="1" dirty="0">
                <a:solidFill>
                  <a:srgbClr val="000000"/>
                </a:solidFill>
                <a:latin typeface="Arial"/>
                <a:cs typeface="Arial"/>
              </a:rPr>
              <a:t>Application Types</a:t>
            </a:r>
            <a:r>
              <a:rPr lang="en-US" sz="1400" dirty="0">
                <a:solidFill>
                  <a:srgbClr val="000000"/>
                </a:solidFill>
                <a:latin typeface="Arial"/>
                <a:cs typeface="Arial"/>
              </a:rPr>
              <a:t>: </a:t>
            </a:r>
            <a:r>
              <a:rPr lang="en-US" sz="1400" i="1" dirty="0">
                <a:solidFill>
                  <a:srgbClr val="000000"/>
                </a:solidFill>
                <a:latin typeface="Arial"/>
                <a:cs typeface="Arial"/>
              </a:rPr>
              <a:t>Common App, Coalition, Direct to Institution </a:t>
            </a:r>
            <a:r>
              <a:rPr lang="en-US" sz="1400" dirty="0">
                <a:solidFill>
                  <a:srgbClr val="000000"/>
                </a:solidFill>
                <a:latin typeface="Arial"/>
                <a:cs typeface="Arial"/>
              </a:rPr>
              <a:t>(save all passwords)</a:t>
            </a:r>
          </a:p>
          <a:p>
            <a:pPr lvl="0"/>
            <a:r>
              <a:rPr lang="en-US" sz="1400" dirty="0">
                <a:solidFill>
                  <a:srgbClr val="000000"/>
                </a:solidFill>
                <a:latin typeface="Arial"/>
                <a:cs typeface="Arial"/>
              </a:rPr>
              <a:t>Requesting </a:t>
            </a:r>
            <a:r>
              <a:rPr lang="en-US" sz="1400" b="1" dirty="0">
                <a:solidFill>
                  <a:srgbClr val="000000"/>
                </a:solidFill>
                <a:latin typeface="Arial"/>
                <a:cs typeface="Arial"/>
              </a:rPr>
              <a:t>Transcripts -</a:t>
            </a:r>
            <a:r>
              <a:rPr lang="en-US" sz="1400" dirty="0">
                <a:solidFill>
                  <a:srgbClr val="000000"/>
                </a:solidFill>
                <a:latin typeface="Arial"/>
                <a:cs typeface="Arial"/>
              </a:rPr>
              <a:t>Naviance</a:t>
            </a:r>
          </a:p>
          <a:p>
            <a:r>
              <a:rPr lang="en-US" sz="1400" dirty="0">
                <a:solidFill>
                  <a:srgbClr val="000000"/>
                </a:solidFill>
                <a:latin typeface="Arial"/>
                <a:cs typeface="Arial"/>
              </a:rPr>
              <a:t>Self-Reported Grades – Unofficial Transcript</a:t>
            </a:r>
            <a:endParaRPr lang="en-US" sz="1400" dirty="0">
              <a:solidFill>
                <a:srgbClr val="000000"/>
              </a:solidFill>
              <a:latin typeface="Arial" panose="020B0604020202020204" pitchFamily="34" charset="0"/>
              <a:cs typeface="Arial" panose="020B0604020202020204" pitchFamily="34" charset="0"/>
            </a:endParaRPr>
          </a:p>
          <a:p>
            <a:pPr lvl="0"/>
            <a:r>
              <a:rPr lang="en-US" sz="1400" dirty="0">
                <a:solidFill>
                  <a:srgbClr val="000000"/>
                </a:solidFill>
                <a:latin typeface="Arial"/>
                <a:cs typeface="Arial"/>
              </a:rPr>
              <a:t>Sending </a:t>
            </a:r>
            <a:r>
              <a:rPr lang="en-US" sz="1400" b="1" dirty="0">
                <a:solidFill>
                  <a:srgbClr val="000000"/>
                </a:solidFill>
                <a:latin typeface="Arial"/>
                <a:cs typeface="Arial"/>
              </a:rPr>
              <a:t>Test Scores—</a:t>
            </a:r>
            <a:r>
              <a:rPr lang="en-US" sz="1400" dirty="0">
                <a:solidFill>
                  <a:srgbClr val="000000"/>
                </a:solidFill>
                <a:latin typeface="Arial"/>
                <a:cs typeface="Arial"/>
              </a:rPr>
              <a:t>Direct from Testing agencies (NOT MCHS)</a:t>
            </a:r>
          </a:p>
          <a:p>
            <a:r>
              <a:rPr lang="en-US" sz="1400" b="1" u="sng" dirty="0">
                <a:solidFill>
                  <a:srgbClr val="000000"/>
                </a:solidFill>
                <a:latin typeface="Arial"/>
                <a:cs typeface="Arial"/>
              </a:rPr>
              <a:t>Deadlines</a:t>
            </a:r>
            <a:r>
              <a:rPr lang="en-US" sz="1400" u="sng" dirty="0">
                <a:solidFill>
                  <a:srgbClr val="000000"/>
                </a:solidFill>
                <a:latin typeface="Arial"/>
                <a:cs typeface="Arial"/>
              </a:rPr>
              <a:t>—When and Type </a:t>
            </a:r>
            <a:endParaRPr lang="en-US" sz="1400" u="sng" dirty="0">
              <a:solidFill>
                <a:srgbClr val="000000"/>
              </a:solidFill>
              <a:latin typeface="Arial" panose="020B0604020202020204" pitchFamily="34" charset="0"/>
              <a:cs typeface="Arial" panose="020B0604020202020204" pitchFamily="34" charset="0"/>
            </a:endParaRPr>
          </a:p>
          <a:p>
            <a:pPr lvl="0"/>
            <a:r>
              <a:rPr lang="en-US" sz="1400" b="1" dirty="0">
                <a:solidFill>
                  <a:srgbClr val="000000"/>
                </a:solidFill>
                <a:latin typeface="Arial"/>
                <a:cs typeface="Arial"/>
              </a:rPr>
              <a:t>Essay/Personal Statement</a:t>
            </a:r>
          </a:p>
          <a:p>
            <a:pPr lvl="0"/>
            <a:r>
              <a:rPr lang="en-US" sz="1400" b="1" dirty="0">
                <a:solidFill>
                  <a:srgbClr val="000000"/>
                </a:solidFill>
                <a:latin typeface="Arial"/>
                <a:cs typeface="Arial"/>
              </a:rPr>
              <a:t>Letters of Recommendation </a:t>
            </a:r>
            <a:r>
              <a:rPr lang="en-US" sz="1400" dirty="0">
                <a:solidFill>
                  <a:srgbClr val="000000"/>
                </a:solidFill>
                <a:highlight>
                  <a:srgbClr val="FFFF00"/>
                </a:highlight>
                <a:latin typeface="Arial"/>
                <a:cs typeface="Arial"/>
              </a:rPr>
              <a:t>(Completing Teacher/Counselor Recommendation Survey in Naviance) See FAQ’s handout for guidelines</a:t>
            </a:r>
          </a:p>
          <a:p>
            <a:pPr lvl="0"/>
            <a:r>
              <a:rPr lang="en-US" sz="1400" b="1" dirty="0">
                <a:solidFill>
                  <a:srgbClr val="000000"/>
                </a:solidFill>
                <a:latin typeface="Arial"/>
                <a:cs typeface="Arial"/>
              </a:rPr>
              <a:t>FAFSA—</a:t>
            </a:r>
            <a:r>
              <a:rPr lang="en-US" sz="1400" dirty="0">
                <a:solidFill>
                  <a:srgbClr val="000000"/>
                </a:solidFill>
                <a:latin typeface="Arial"/>
                <a:cs typeface="Arial"/>
              </a:rPr>
              <a:t>Complete after </a:t>
            </a:r>
            <a:r>
              <a:rPr lang="en-US" sz="1400" b="1" dirty="0">
                <a:solidFill>
                  <a:srgbClr val="000000"/>
                </a:solidFill>
                <a:latin typeface="Arial"/>
                <a:cs typeface="Arial"/>
              </a:rPr>
              <a:t>Dec 1st</a:t>
            </a:r>
          </a:p>
          <a:p>
            <a:pPr lvl="0"/>
            <a:r>
              <a:rPr lang="en-US" sz="1400" b="1" dirty="0">
                <a:solidFill>
                  <a:srgbClr val="000000"/>
                </a:solidFill>
                <a:latin typeface="Arial"/>
                <a:cs typeface="Arial"/>
              </a:rPr>
              <a:t>CSS Profile – some colleges require also</a:t>
            </a:r>
          </a:p>
          <a:p>
            <a:pPr lvl="0"/>
            <a:r>
              <a:rPr lang="en-US" sz="1400" b="1" dirty="0">
                <a:solidFill>
                  <a:srgbClr val="000000"/>
                </a:solidFill>
                <a:latin typeface="Arial"/>
                <a:cs typeface="Arial"/>
              </a:rPr>
              <a:t>Scholarship</a:t>
            </a:r>
            <a:r>
              <a:rPr lang="en-US" sz="1400" dirty="0">
                <a:solidFill>
                  <a:srgbClr val="000000"/>
                </a:solidFill>
                <a:latin typeface="Arial"/>
                <a:cs typeface="Arial"/>
              </a:rPr>
              <a:t> Opportunities- Check Institution site for deadlines</a:t>
            </a:r>
          </a:p>
          <a:p>
            <a:pPr marL="0" indent="0">
              <a:buNone/>
            </a:pPr>
            <a:endParaRPr lang="en-US" sz="1400" dirty="0">
              <a:solidFill>
                <a:srgbClr val="000000"/>
              </a:solidFill>
            </a:endParaRPr>
          </a:p>
        </p:txBody>
      </p:sp>
      <p:sp>
        <p:nvSpPr>
          <p:cNvPr id="3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Tenemos control sobre nuestras decisiones? | La mentir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734197"/>
            <a:ext cx="3661831" cy="1409804"/>
          </a:xfrm>
          <a:prstGeom prst="rect">
            <a:avLst/>
          </a:prstGeom>
        </p:spPr>
      </p:pic>
    </p:spTree>
    <p:extLst>
      <p:ext uri="{BB962C8B-B14F-4D97-AF65-F5344CB8AC3E}">
        <p14:creationId xmlns:p14="http://schemas.microsoft.com/office/powerpoint/2010/main" val="343085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85AB1F-4105-47AB-B704-63AD31957656}"/>
              </a:ext>
            </a:extLst>
          </p:cNvPr>
          <p:cNvSpPr/>
          <p:nvPr/>
        </p:nvSpPr>
        <p:spPr>
          <a:xfrm>
            <a:off x="290782" y="1065229"/>
            <a:ext cx="10663310" cy="2862322"/>
          </a:xfrm>
          <a:prstGeom prst="rect">
            <a:avLst/>
          </a:prstGeom>
        </p:spPr>
        <p:txBody>
          <a:bodyPr wrap="square">
            <a:spAutoFit/>
          </a:bodyPr>
          <a:lstStyle/>
          <a:p>
            <a:r>
              <a:rPr lang="en-US" sz="3600" b="1" dirty="0">
                <a:solidFill>
                  <a:srgbClr val="C00000"/>
                </a:solidFill>
                <a:latin typeface="Arial" panose="020B0604020202020204" pitchFamily="34" charset="0"/>
                <a:cs typeface="Arial" panose="020B0604020202020204" pitchFamily="34" charset="0"/>
              </a:rPr>
              <a:t>Logging into Naviance</a:t>
            </a:r>
            <a:r>
              <a:rPr lang="en-US" sz="3600" dirty="0">
                <a:solidFill>
                  <a:srgbClr val="C00000"/>
                </a:solidFill>
              </a:rPr>
              <a:t>:</a:t>
            </a:r>
          </a:p>
          <a:p>
            <a:endParaRPr lang="en-US" sz="2400" dirty="0">
              <a:solidFill>
                <a:srgbClr val="C00000"/>
              </a:solidFill>
            </a:endParaRPr>
          </a:p>
          <a:p>
            <a:r>
              <a:rPr lang="en-US" sz="2400" dirty="0"/>
              <a:t>Go to </a:t>
            </a:r>
            <a:r>
              <a:rPr lang="en-US" sz="2400" b="1" i="1" dirty="0">
                <a:hlinkClick r:id="rId3"/>
              </a:rPr>
              <a:t>https://student.naviance.com/maristor</a:t>
            </a:r>
            <a:endParaRPr lang="en-US" sz="2400" b="1" i="1" dirty="0"/>
          </a:p>
          <a:p>
            <a:endParaRPr lang="en-US" sz="2400" b="1" i="1" dirty="0"/>
          </a:p>
          <a:p>
            <a:r>
              <a:rPr lang="en-US" sz="2400" b="1" dirty="0"/>
              <a:t>Log in with username – Marist email , password you created, counselors can reset</a:t>
            </a:r>
          </a:p>
          <a:p>
            <a:r>
              <a:rPr lang="en-US" sz="2400" b="1" dirty="0"/>
              <a:t>your password</a:t>
            </a:r>
            <a:endParaRPr lang="en-US" sz="2400" dirty="0"/>
          </a:p>
          <a:p>
            <a:r>
              <a:rPr lang="en-US" sz="2400" dirty="0"/>
              <a:t> </a:t>
            </a:r>
          </a:p>
        </p:txBody>
      </p:sp>
      <p:pic>
        <p:nvPicPr>
          <p:cNvPr id="4" name="Picture 3" descr="A close up of a sign&#10;&#10;Description automatically generated">
            <a:extLst>
              <a:ext uri="{FF2B5EF4-FFF2-40B4-BE49-F238E27FC236}">
                <a16:creationId xmlns:a16="http://schemas.microsoft.com/office/drawing/2014/main" id="{207D77E0-5B34-45F0-BCEE-20FF99A48937}"/>
              </a:ext>
            </a:extLst>
          </p:cNvPr>
          <p:cNvPicPr>
            <a:picLocks noChangeAspect="1"/>
          </p:cNvPicPr>
          <p:nvPr/>
        </p:nvPicPr>
        <p:blipFill>
          <a:blip r:embed="rId4"/>
          <a:stretch>
            <a:fillRect/>
          </a:stretch>
        </p:blipFill>
        <p:spPr>
          <a:xfrm>
            <a:off x="7253668" y="573983"/>
            <a:ext cx="2874447" cy="1916298"/>
          </a:xfrm>
          <a:prstGeom prst="rect">
            <a:avLst/>
          </a:prstGeom>
        </p:spPr>
      </p:pic>
    </p:spTree>
    <p:extLst>
      <p:ext uri="{BB962C8B-B14F-4D97-AF65-F5344CB8AC3E}">
        <p14:creationId xmlns:p14="http://schemas.microsoft.com/office/powerpoint/2010/main" val="5510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B870282-4153-4AD8-9E48-1C17952CAB9B}"/>
              </a:ext>
            </a:extLst>
          </p:cNvPr>
          <p:cNvSpPr txBox="1"/>
          <p:nvPr/>
        </p:nvSpPr>
        <p:spPr>
          <a:xfrm>
            <a:off x="1086439" y="12275"/>
            <a:ext cx="6094428" cy="584775"/>
          </a:xfrm>
          <a:prstGeom prst="rect">
            <a:avLst/>
          </a:prstGeom>
          <a:noFill/>
        </p:spPr>
        <p:txBody>
          <a:bodyPr wrap="square">
            <a:spAutoFit/>
          </a:bodyPr>
          <a:lstStyle/>
          <a:p>
            <a:r>
              <a:rPr lang="en-US" sz="3200" b="1" dirty="0">
                <a:solidFill>
                  <a:srgbClr val="C00000"/>
                </a:solidFill>
                <a:latin typeface="Arial" panose="020B0604020202020204" pitchFamily="34" charset="0"/>
                <a:cs typeface="Arial" panose="020B0604020202020204" pitchFamily="34" charset="0"/>
              </a:rPr>
              <a:t>Welcome to Naviance MCHS</a:t>
            </a:r>
            <a:endParaRPr lang="en-US" sz="3200" dirty="0"/>
          </a:p>
        </p:txBody>
      </p:sp>
      <p:pic>
        <p:nvPicPr>
          <p:cNvPr id="18" name="Picture 17" descr="A screenshot of a computer&#10;&#10;Description automatically generated">
            <a:extLst>
              <a:ext uri="{FF2B5EF4-FFF2-40B4-BE49-F238E27FC236}">
                <a16:creationId xmlns:a16="http://schemas.microsoft.com/office/drawing/2014/main" id="{3791EC54-69D3-8186-AC13-1ED1356EF71B}"/>
              </a:ext>
            </a:extLst>
          </p:cNvPr>
          <p:cNvPicPr>
            <a:picLocks noChangeAspect="1"/>
          </p:cNvPicPr>
          <p:nvPr/>
        </p:nvPicPr>
        <p:blipFill>
          <a:blip r:embed="rId3"/>
          <a:stretch>
            <a:fillRect/>
          </a:stretch>
        </p:blipFill>
        <p:spPr>
          <a:xfrm>
            <a:off x="0" y="814085"/>
            <a:ext cx="12192000" cy="5229830"/>
          </a:xfrm>
          <a:prstGeom prst="rect">
            <a:avLst/>
          </a:prstGeom>
        </p:spPr>
      </p:pic>
      <p:sp>
        <p:nvSpPr>
          <p:cNvPr id="19" name="Rectangle 18">
            <a:extLst>
              <a:ext uri="{FF2B5EF4-FFF2-40B4-BE49-F238E27FC236}">
                <a16:creationId xmlns:a16="http://schemas.microsoft.com/office/drawing/2014/main" id="{57DF71A8-92DC-532F-0A27-8F110070D718}"/>
              </a:ext>
            </a:extLst>
          </p:cNvPr>
          <p:cNvSpPr/>
          <p:nvPr/>
        </p:nvSpPr>
        <p:spPr>
          <a:xfrm>
            <a:off x="129209" y="1545535"/>
            <a:ext cx="662643" cy="2078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A843F71-7CC6-E90C-50BA-8050FB6D4164}"/>
              </a:ext>
            </a:extLst>
          </p:cNvPr>
          <p:cNvSpPr/>
          <p:nvPr/>
        </p:nvSpPr>
        <p:spPr>
          <a:xfrm>
            <a:off x="10426045" y="895546"/>
            <a:ext cx="386499" cy="2733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715158DE-68D6-74CE-D1DD-7BEB9E006223}"/>
              </a:ext>
            </a:extLst>
          </p:cNvPr>
          <p:cNvSpPr/>
          <p:nvPr/>
        </p:nvSpPr>
        <p:spPr>
          <a:xfrm>
            <a:off x="10680569" y="1630838"/>
            <a:ext cx="952107" cy="631596"/>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29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C06E-AD18-432F-9712-5734A1F238DA}"/>
              </a:ext>
            </a:extLst>
          </p:cNvPr>
          <p:cNvSpPr>
            <a:spLocks noGrp="1"/>
          </p:cNvSpPr>
          <p:nvPr>
            <p:ph type="title"/>
          </p:nvPr>
        </p:nvSpPr>
        <p:spPr>
          <a:xfrm>
            <a:off x="149903" y="2820337"/>
            <a:ext cx="2635500" cy="2117423"/>
          </a:xfrm>
        </p:spPr>
        <p:txBody>
          <a:bodyPr anchor="ctr">
            <a:normAutofit/>
          </a:bodyPr>
          <a:lstStyle/>
          <a:p>
            <a:pPr algn="ctr"/>
            <a:r>
              <a:rPr lang="en-US" sz="3600" b="1" dirty="0">
                <a:latin typeface="Arial" panose="020B0604020202020204" pitchFamily="34" charset="0"/>
                <a:cs typeface="Arial" panose="020B0604020202020204" pitchFamily="34" charset="0"/>
              </a:rPr>
              <a:t>In </a:t>
            </a:r>
            <a:r>
              <a:rPr lang="en-US" sz="3600" b="1" i="1" dirty="0">
                <a:solidFill>
                  <a:schemeClr val="accent1">
                    <a:lumMod val="75000"/>
                  </a:schemeClr>
                </a:solidFill>
                <a:latin typeface="Arial" panose="020B0604020202020204" pitchFamily="34" charset="0"/>
                <a:cs typeface="Arial" panose="020B0604020202020204" pitchFamily="34" charset="0"/>
              </a:rPr>
              <a:t>Naviance</a:t>
            </a:r>
            <a:r>
              <a:rPr lang="en-US" sz="3600" b="1" dirty="0">
                <a:solidFill>
                  <a:schemeClr val="accent1">
                    <a:lumMod val="75000"/>
                  </a:schemeClr>
                </a:solidFill>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You will:</a:t>
            </a:r>
          </a:p>
        </p:txBody>
      </p:sp>
      <p:sp>
        <p:nvSpPr>
          <p:cNvPr id="3" name="Content Placeholder 2">
            <a:extLst>
              <a:ext uri="{FF2B5EF4-FFF2-40B4-BE49-F238E27FC236}">
                <a16:creationId xmlns:a16="http://schemas.microsoft.com/office/drawing/2014/main" id="{B93B490C-11C6-4780-8776-5B3C22DB79B9}"/>
              </a:ext>
            </a:extLst>
          </p:cNvPr>
          <p:cNvSpPr>
            <a:spLocks noGrp="1"/>
          </p:cNvSpPr>
          <p:nvPr>
            <p:ph idx="1"/>
          </p:nvPr>
        </p:nvSpPr>
        <p:spPr>
          <a:xfrm>
            <a:off x="2785403" y="2878344"/>
            <a:ext cx="8774242" cy="3848260"/>
          </a:xfrm>
        </p:spPr>
        <p:txBody>
          <a:bodyPr anchor="ctr">
            <a:normAutofit lnSpcReduction="10000"/>
          </a:bodyPr>
          <a:lstStyle/>
          <a:p>
            <a:r>
              <a:rPr lang="en-US" dirty="0"/>
              <a:t>Complete your </a:t>
            </a:r>
            <a:r>
              <a:rPr lang="en-US" b="1" dirty="0"/>
              <a:t>Teacher/Counselor Recommendation Survey </a:t>
            </a:r>
            <a:endParaRPr lang="en-US" b="1" dirty="0">
              <a:cs typeface="Calibri"/>
            </a:endParaRPr>
          </a:p>
          <a:p>
            <a:r>
              <a:rPr lang="en-US" dirty="0"/>
              <a:t>Continue to </a:t>
            </a:r>
            <a:r>
              <a:rPr lang="en-US" b="1" dirty="0"/>
              <a:t>research</a:t>
            </a:r>
            <a:r>
              <a:rPr lang="en-US" dirty="0"/>
              <a:t> colleges and careers</a:t>
            </a:r>
          </a:p>
          <a:p>
            <a:r>
              <a:rPr lang="en-US" dirty="0">
                <a:cs typeface="Calibri"/>
              </a:rPr>
              <a:t>Add Colleges </a:t>
            </a:r>
            <a:r>
              <a:rPr lang="en-US" b="1" dirty="0">
                <a:cs typeface="Calibri"/>
              </a:rPr>
              <a:t>I’m Applying To (Actually applying to)</a:t>
            </a:r>
          </a:p>
          <a:p>
            <a:r>
              <a:rPr lang="en-US" dirty="0"/>
              <a:t>Request </a:t>
            </a:r>
            <a:r>
              <a:rPr lang="en-US" b="1" dirty="0"/>
              <a:t>transcripts</a:t>
            </a:r>
            <a:endParaRPr lang="en-US" b="1" dirty="0">
              <a:cs typeface="Calibri"/>
            </a:endParaRPr>
          </a:p>
          <a:p>
            <a:r>
              <a:rPr lang="en-US" dirty="0"/>
              <a:t>Request </a:t>
            </a:r>
            <a:r>
              <a:rPr lang="en-US" b="1" dirty="0"/>
              <a:t>letters of recommendation from teachers</a:t>
            </a:r>
            <a:endParaRPr lang="en-US" b="1" dirty="0">
              <a:cs typeface="Calibri"/>
            </a:endParaRPr>
          </a:p>
          <a:p>
            <a:r>
              <a:rPr lang="en-US" dirty="0"/>
              <a:t>Register </a:t>
            </a:r>
            <a:r>
              <a:rPr lang="en-US" b="1" dirty="0"/>
              <a:t>for virtual/in person college visits </a:t>
            </a:r>
            <a:r>
              <a:rPr lang="en-US" dirty="0"/>
              <a:t>“at” Marist</a:t>
            </a:r>
            <a:endParaRPr lang="en-US" dirty="0">
              <a:cs typeface="Calibri"/>
            </a:endParaRPr>
          </a:p>
          <a:p>
            <a:r>
              <a:rPr lang="en-US" b="1" dirty="0"/>
              <a:t>Match</a:t>
            </a:r>
            <a:r>
              <a:rPr lang="en-US" dirty="0"/>
              <a:t> your Common App </a:t>
            </a:r>
            <a:r>
              <a:rPr lang="en-US" i="1" dirty="0"/>
              <a:t>(IF Using)</a:t>
            </a:r>
            <a:endParaRPr lang="en-US" i="1" dirty="0">
              <a:cs typeface="Calibri"/>
            </a:endParaRPr>
          </a:p>
          <a:p>
            <a:endParaRPr lang="en-US" sz="1500" dirty="0"/>
          </a:p>
        </p:txBody>
      </p:sp>
      <p:pic>
        <p:nvPicPr>
          <p:cNvPr id="8" name="Picture 7" descr="A screenshot of a computer&#10;&#10;Description automatically generated">
            <a:extLst>
              <a:ext uri="{FF2B5EF4-FFF2-40B4-BE49-F238E27FC236}">
                <a16:creationId xmlns:a16="http://schemas.microsoft.com/office/drawing/2014/main" id="{470A6639-957C-28BE-AE16-62DC76CA0E57}"/>
              </a:ext>
            </a:extLst>
          </p:cNvPr>
          <p:cNvPicPr>
            <a:picLocks noChangeAspect="1"/>
          </p:cNvPicPr>
          <p:nvPr/>
        </p:nvPicPr>
        <p:blipFill>
          <a:blip r:embed="rId3"/>
          <a:stretch>
            <a:fillRect/>
          </a:stretch>
        </p:blipFill>
        <p:spPr>
          <a:xfrm>
            <a:off x="1793918" y="217404"/>
            <a:ext cx="8453336" cy="2602933"/>
          </a:xfrm>
          <a:prstGeom prst="rect">
            <a:avLst/>
          </a:prstGeom>
        </p:spPr>
      </p:pic>
      <p:sp>
        <p:nvSpPr>
          <p:cNvPr id="9" name="Arrow: Right 8">
            <a:extLst>
              <a:ext uri="{FF2B5EF4-FFF2-40B4-BE49-F238E27FC236}">
                <a16:creationId xmlns:a16="http://schemas.microsoft.com/office/drawing/2014/main" id="{70AB8E97-62D8-6597-F77C-90669A7D445E}"/>
              </a:ext>
            </a:extLst>
          </p:cNvPr>
          <p:cNvSpPr/>
          <p:nvPr/>
        </p:nvSpPr>
        <p:spPr>
          <a:xfrm rot="11704150">
            <a:off x="7475869" y="1598157"/>
            <a:ext cx="2335328" cy="9824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00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a:extLst>
              <a:ext uri="{FF2B5EF4-FFF2-40B4-BE49-F238E27FC236}">
                <a16:creationId xmlns:a16="http://schemas.microsoft.com/office/drawing/2014/main" id="{AD4374ED-B448-E5C7-2C14-2616CF359E17}"/>
              </a:ext>
            </a:extLst>
          </p:cNvPr>
          <p:cNvPicPr>
            <a:picLocks noChangeAspect="1"/>
          </p:cNvPicPr>
          <p:nvPr/>
        </p:nvPicPr>
        <p:blipFill>
          <a:blip r:embed="rId2"/>
          <a:stretch>
            <a:fillRect/>
          </a:stretch>
        </p:blipFill>
        <p:spPr>
          <a:xfrm>
            <a:off x="2885011" y="643467"/>
            <a:ext cx="6421978" cy="5571066"/>
          </a:xfrm>
          <a:prstGeom prst="rect">
            <a:avLst/>
          </a:prstGeom>
        </p:spPr>
      </p:pic>
      <p:sp>
        <p:nvSpPr>
          <p:cNvPr id="8" name="Rectangle 7">
            <a:extLst>
              <a:ext uri="{FF2B5EF4-FFF2-40B4-BE49-F238E27FC236}">
                <a16:creationId xmlns:a16="http://schemas.microsoft.com/office/drawing/2014/main" id="{0A49DC77-D5EB-E7D1-FF9C-A292C2E8F0EC}"/>
              </a:ext>
            </a:extLst>
          </p:cNvPr>
          <p:cNvSpPr/>
          <p:nvPr/>
        </p:nvSpPr>
        <p:spPr>
          <a:xfrm>
            <a:off x="8511702" y="661481"/>
            <a:ext cx="787941" cy="5252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62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53E51EE641F94C809196A7FBABD61D" ma:contentTypeVersion="8" ma:contentTypeDescription="Create a new document." ma:contentTypeScope="" ma:versionID="499d396047f018b3ce672aee3ea5cf57">
  <xsd:schema xmlns:xsd="http://www.w3.org/2001/XMLSchema" xmlns:xs="http://www.w3.org/2001/XMLSchema" xmlns:p="http://schemas.microsoft.com/office/2006/metadata/properties" xmlns:ns3="bc835348-728a-4423-be5b-1fee78d3b431" xmlns:ns4="35797145-0f31-4c19-b23e-c8712aa3658b" targetNamespace="http://schemas.microsoft.com/office/2006/metadata/properties" ma:root="true" ma:fieldsID="ff40827235383448f0144c21f249f98a" ns3:_="" ns4:_="">
    <xsd:import namespace="bc835348-728a-4423-be5b-1fee78d3b431"/>
    <xsd:import namespace="35797145-0f31-4c19-b23e-c8712aa3658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35348-728a-4423-be5b-1fee78d3b4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797145-0f31-4c19-b23e-c8712aa3658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4FF7F5-52FA-432D-B2AA-DABB461F3B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35348-728a-4423-be5b-1fee78d3b431"/>
    <ds:schemaRef ds:uri="35797145-0f31-4c19-b23e-c8712aa36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FEF8F1-A702-412E-BA96-64D150818BBF}">
  <ds:schemaRef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 ds:uri="http://schemas.microsoft.com/office/infopath/2007/PartnerControls"/>
    <ds:schemaRef ds:uri="35797145-0f31-4c19-b23e-c8712aa3658b"/>
    <ds:schemaRef ds:uri="bc835348-728a-4423-be5b-1fee78d3b431"/>
  </ds:schemaRefs>
</ds:datastoreItem>
</file>

<file path=customXml/itemProps3.xml><?xml version="1.0" encoding="utf-8"?>
<ds:datastoreItem xmlns:ds="http://schemas.openxmlformats.org/officeDocument/2006/customXml" ds:itemID="{0B818D56-3795-44D1-B5FD-FA1A7BDD9F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1595</TotalTime>
  <Words>1323</Words>
  <Application>Microsoft Office PowerPoint</Application>
  <PresentationFormat>Widescreen</PresentationFormat>
  <Paragraphs>219</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Rounded MT Bold</vt:lpstr>
      <vt:lpstr>Calibri</vt:lpstr>
      <vt:lpstr>Calibri Light</vt:lpstr>
      <vt:lpstr>Franklin Gothic Book</vt:lpstr>
      <vt:lpstr>Times New Roman</vt:lpstr>
      <vt:lpstr>Wingdings 2</vt:lpstr>
      <vt:lpstr>Office Theme</vt:lpstr>
      <vt:lpstr>JUMPSTART COLLEGE ADMISSIONS</vt:lpstr>
      <vt:lpstr>Today’s Presenters</vt:lpstr>
      <vt:lpstr>PowerPoint Presentation</vt:lpstr>
      <vt:lpstr>PowerPoint Presentation</vt:lpstr>
      <vt:lpstr>KNOW the Components  &amp; the PROCESS</vt:lpstr>
      <vt:lpstr>PowerPoint Presentation</vt:lpstr>
      <vt:lpstr>PowerPoint Presentation</vt:lpstr>
      <vt:lpstr>In Naviance, You will:</vt:lpstr>
      <vt:lpstr>PowerPoint Presentation</vt:lpstr>
      <vt:lpstr>PowerPoint Presentation</vt:lpstr>
      <vt:lpstr>Colleges Applying To</vt:lpstr>
      <vt:lpstr>This is page where you will list your colleges and request transcripts to be sent. </vt:lpstr>
      <vt:lpstr>Common App FERPA Family Educational Rights &amp; Privacy Act</vt:lpstr>
      <vt:lpstr>Create College Organizational Tool</vt:lpstr>
      <vt:lpstr>Consider Fit </vt:lpstr>
      <vt:lpstr>Select One-Two of Each</vt:lpstr>
      <vt:lpstr>   Types of Admission</vt:lpstr>
      <vt:lpstr>INTERESTED IN AN OUT-OF-STATE PUBLIC UNIVERSITY</vt:lpstr>
      <vt:lpstr>Terminology visit the College Board Big Future website for explanation of these admission related terms. https://bigfuture.collegeboard.org/get-in/applying-101/college-admission-glossary</vt:lpstr>
      <vt:lpstr>To Do List                   </vt:lpstr>
      <vt:lpstr>To Do List (cont.)                  </vt:lpstr>
      <vt:lpstr>Upcoming Events</vt:lpstr>
      <vt:lpstr>Who Do I see for Help?</vt:lpstr>
      <vt:lpstr>Resources</vt:lpstr>
      <vt:lpstr>    Final Thoughts</vt:lpstr>
      <vt:lpstr>OWN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JUMPSTART COLLEGE ADMISSIONS</dc:title>
  <dc:creator>Shari Pimental</dc:creator>
  <cp:lastModifiedBy>Shari Pimental</cp:lastModifiedBy>
  <cp:revision>15</cp:revision>
  <cp:lastPrinted>2022-09-12T15:27:18Z</cp:lastPrinted>
  <dcterms:created xsi:type="dcterms:W3CDTF">2020-09-14T00:00:57Z</dcterms:created>
  <dcterms:modified xsi:type="dcterms:W3CDTF">2023-09-12T17:19:04Z</dcterms:modified>
</cp:coreProperties>
</file>